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1" r:id="rId3"/>
    <p:sldId id="256" r:id="rId4"/>
    <p:sldId id="259" r:id="rId5"/>
    <p:sldId id="270" r:id="rId6"/>
    <p:sldId id="260" r:id="rId7"/>
    <p:sldId id="262" r:id="rId8"/>
    <p:sldId id="257" r:id="rId9"/>
    <p:sldId id="263" r:id="rId10"/>
    <p:sldId id="258" r:id="rId11"/>
    <p:sldId id="305" r:id="rId12"/>
    <p:sldId id="302" r:id="rId13"/>
    <p:sldId id="303" r:id="rId14"/>
    <p:sldId id="271" r:id="rId15"/>
    <p:sldId id="264" r:id="rId16"/>
    <p:sldId id="272" r:id="rId17"/>
    <p:sldId id="293" r:id="rId18"/>
    <p:sldId id="276" r:id="rId19"/>
    <p:sldId id="277" r:id="rId20"/>
    <p:sldId id="292" r:id="rId21"/>
    <p:sldId id="294" r:id="rId22"/>
    <p:sldId id="275" r:id="rId23"/>
    <p:sldId id="273" r:id="rId24"/>
    <p:sldId id="274" r:id="rId25"/>
    <p:sldId id="278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atrice Clegg" initials="BC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0" Type="http://schemas.openxmlformats.org/officeDocument/2006/relationships/commentAuthors" Target="commentAuthors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135B2-FAAA-4B63-9F22-7960A97FF9B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AC5E1-2F35-4A97-86A3-A021DDE1F7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135B2-FAAA-4B63-9F22-7960A97FF9B4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AC5E1-2F35-4A97-86A3-A021DDE1F7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135B2-FAAA-4B63-9F22-7960A97FF9B4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AC5E1-2F35-4A97-86A3-A021DDE1F7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135B2-FAAA-4B63-9F22-7960A97FF9B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AC5E1-2F35-4A97-86A3-A021DDE1F7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135B2-FAAA-4B63-9F22-7960A97FF9B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AC5E1-2F35-4A97-86A3-A021DDE1F7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135B2-FAAA-4B63-9F22-7960A97FF9B4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AC5E1-2F35-4A97-86A3-A021DDE1F7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135B2-FAAA-4B63-9F22-7960A97FF9B4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AC5E1-2F35-4A97-86A3-A021DDE1F7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135B2-FAAA-4B63-9F22-7960A97FF9B4}" type="datetimeFigureOut">
              <a:rPr lang="zh-CN" altLang="en-US" smtClean="0"/>
            </a:fld>
            <a:endParaRPr lang="zh-CN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AC5E1-2F35-4A97-86A3-A021DDE1F7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135B2-FAAA-4B63-9F22-7960A97FF9B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AC5E1-2F35-4A97-86A3-A021DDE1F7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135B2-FAAA-4B63-9F22-7960A97FF9B4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AC5E1-2F35-4A97-86A3-A021DDE1F7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135B2-FAAA-4B63-9F22-7960A97FF9B4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AC5E1-2F35-4A97-86A3-A021DDE1F7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EF135B2-FAAA-4B63-9F22-7960A97FF9B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04FAC5E1-2F35-4A97-86A3-A021DDE1F7C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anose="05020102010507070707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anose="05020102010507070707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anose="05020102010507070707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anose="05020102010507070707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anose="05020102010507070707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anose="05020102010507070707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anose="05020102010507070707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anose="05020102010507070707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anose="05020102010507070707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tags" Target="../tags/tag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1" Type="http://schemas.openxmlformats.org/officeDocument/2006/relationships/tags" Target="../tags/tag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15241" y="466627"/>
            <a:ext cx="3713725" cy="256247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466" y="3562448"/>
            <a:ext cx="4000500" cy="28289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/>
          <a:srcRect t="25603"/>
          <a:stretch>
            <a:fillRect/>
          </a:stretch>
        </p:blipFill>
        <p:spPr>
          <a:xfrm>
            <a:off x="6096000" y="526628"/>
            <a:ext cx="4382108" cy="244246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 l="18162" t="18306" r="14270" b="33961"/>
          <a:stretch>
            <a:fillRect/>
          </a:stretch>
        </p:blipFill>
        <p:spPr>
          <a:xfrm>
            <a:off x="6096000" y="3664585"/>
            <a:ext cx="4950460" cy="26250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99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 algn="ctr">
              <a:lnSpc>
                <a:spcPct val="150000"/>
              </a:lnSpc>
              <a:buFont typeface="+mj-lt"/>
              <a:buAutoNum type="arabicPeriod"/>
            </a:pPr>
            <a:r>
              <a:rPr lang="en-GB" altLang="zh-CN" sz="2800" dirty="0"/>
              <a:t>Typos/grammar errors</a:t>
            </a:r>
            <a:endParaRPr lang="en-GB" altLang="zh-CN" sz="2800" dirty="0"/>
          </a:p>
          <a:p>
            <a:pPr marL="514350" indent="-514350" algn="ctr">
              <a:lnSpc>
                <a:spcPct val="150000"/>
              </a:lnSpc>
              <a:buFont typeface="+mj-lt"/>
              <a:buAutoNum type="arabicPeriod"/>
            </a:pPr>
            <a:r>
              <a:rPr lang="en-GB" altLang="zh-CN" sz="2800" dirty="0"/>
              <a:t>Too literal</a:t>
            </a:r>
            <a:endParaRPr lang="en-GB" altLang="zh-CN" sz="2800" dirty="0"/>
          </a:p>
          <a:p>
            <a:pPr marL="514350" indent="-514350" algn="ctr">
              <a:lnSpc>
                <a:spcPct val="150000"/>
              </a:lnSpc>
              <a:buFont typeface="+mj-lt"/>
              <a:buAutoNum type="arabicPeriod"/>
            </a:pPr>
            <a:r>
              <a:rPr lang="en-GB" altLang="zh-CN" sz="2800" dirty="0"/>
              <a:t>Unexpected phrasing</a:t>
            </a:r>
            <a:endParaRPr lang="en-GB" altLang="zh-CN" sz="2800" dirty="0"/>
          </a:p>
          <a:p>
            <a:pPr marL="514350" indent="-514350" algn="ctr">
              <a:lnSpc>
                <a:spcPct val="150000"/>
              </a:lnSpc>
              <a:buFont typeface="+mj-lt"/>
              <a:buAutoNum type="arabicPeriod"/>
            </a:pPr>
            <a:r>
              <a:rPr lang="en-GB" altLang="zh-CN" sz="2800" dirty="0"/>
              <a:t>Cultural confusion</a:t>
            </a:r>
            <a:endParaRPr lang="en-GB" altLang="zh-CN" sz="2800" dirty="0"/>
          </a:p>
          <a:p>
            <a:pPr marL="514350" indent="-514350" algn="ctr">
              <a:lnSpc>
                <a:spcPct val="150000"/>
              </a:lnSpc>
              <a:buFont typeface="+mj-lt"/>
              <a:buAutoNum type="arabicPeriod"/>
            </a:pPr>
            <a:r>
              <a:rPr lang="en-GB" altLang="zh-CN" sz="2800" dirty="0"/>
              <a:t>Pragmatics</a:t>
            </a:r>
            <a:endParaRPr lang="zh-CN" altLang="en-US" sz="28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l="11715" r="13182"/>
          <a:stretch>
            <a:fillRect/>
          </a:stretch>
        </p:blipFill>
        <p:spPr>
          <a:xfrm>
            <a:off x="0" y="1894840"/>
            <a:ext cx="4420870" cy="2800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 algn="ctr">
              <a:lnSpc>
                <a:spcPct val="150000"/>
              </a:lnSpc>
              <a:buFont typeface="+mj-lt"/>
              <a:buAutoNum type="arabicPeriod"/>
            </a:pPr>
            <a:r>
              <a:rPr lang="en-GB" altLang="zh-CN" sz="2800" dirty="0"/>
              <a:t>Typos/grammar errors</a:t>
            </a:r>
            <a:endParaRPr lang="en-GB" altLang="zh-CN" sz="2800" dirty="0"/>
          </a:p>
          <a:p>
            <a:pPr marL="514350" indent="-514350" algn="ctr">
              <a:lnSpc>
                <a:spcPct val="150000"/>
              </a:lnSpc>
              <a:buFont typeface="+mj-lt"/>
              <a:buAutoNum type="arabicPeriod"/>
            </a:pPr>
            <a:r>
              <a:rPr lang="en-GB" altLang="zh-CN" sz="2800" dirty="0"/>
              <a:t>Too literal</a:t>
            </a:r>
            <a:endParaRPr lang="en-GB" altLang="zh-CN" sz="2800" dirty="0"/>
          </a:p>
          <a:p>
            <a:pPr marL="514350" indent="-514350" algn="ctr">
              <a:lnSpc>
                <a:spcPct val="150000"/>
              </a:lnSpc>
              <a:buFont typeface="+mj-lt"/>
              <a:buAutoNum type="arabicPeriod"/>
            </a:pPr>
            <a:r>
              <a:rPr lang="en-GB" altLang="zh-CN" sz="2800" dirty="0"/>
              <a:t>Unexpected phrasing</a:t>
            </a:r>
            <a:endParaRPr lang="en-GB" altLang="zh-CN" sz="2800" dirty="0"/>
          </a:p>
          <a:p>
            <a:pPr marL="514350" indent="-514350" algn="ctr">
              <a:lnSpc>
                <a:spcPct val="150000"/>
              </a:lnSpc>
              <a:buFont typeface="+mj-lt"/>
              <a:buAutoNum type="arabicPeriod"/>
            </a:pPr>
            <a:r>
              <a:rPr lang="en-GB" altLang="zh-CN" sz="2800" dirty="0"/>
              <a:t>Cultural confusion</a:t>
            </a:r>
            <a:endParaRPr lang="en-GB" altLang="zh-CN" sz="2800" dirty="0"/>
          </a:p>
          <a:p>
            <a:pPr marL="514350" indent="-514350" algn="ctr">
              <a:lnSpc>
                <a:spcPct val="150000"/>
              </a:lnSpc>
              <a:buFont typeface="+mj-lt"/>
              <a:buAutoNum type="arabicPeriod"/>
            </a:pPr>
            <a:r>
              <a:rPr lang="en-GB" altLang="zh-CN" sz="2800" dirty="0"/>
              <a:t>Pragmatics</a:t>
            </a:r>
            <a:endParaRPr lang="zh-CN" altLang="en-US" sz="28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10" y="2562860"/>
            <a:ext cx="3446145" cy="17233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 algn="ctr">
              <a:lnSpc>
                <a:spcPct val="150000"/>
              </a:lnSpc>
              <a:buFont typeface="+mj-lt"/>
              <a:buAutoNum type="arabicPeriod"/>
            </a:pPr>
            <a:r>
              <a:rPr lang="en-GB" altLang="zh-CN" sz="2800" dirty="0"/>
              <a:t>Typos/grammar errors</a:t>
            </a:r>
            <a:endParaRPr lang="en-GB" altLang="zh-CN" sz="2800" dirty="0"/>
          </a:p>
          <a:p>
            <a:pPr marL="514350" indent="-514350" algn="ctr">
              <a:lnSpc>
                <a:spcPct val="150000"/>
              </a:lnSpc>
              <a:buFont typeface="+mj-lt"/>
              <a:buAutoNum type="arabicPeriod"/>
            </a:pPr>
            <a:r>
              <a:rPr lang="en-GB" altLang="zh-CN" sz="2800" dirty="0"/>
              <a:t>Too literal</a:t>
            </a:r>
            <a:endParaRPr lang="en-GB" altLang="zh-CN" sz="2800" dirty="0"/>
          </a:p>
          <a:p>
            <a:pPr marL="514350" indent="-514350" algn="ctr">
              <a:lnSpc>
                <a:spcPct val="150000"/>
              </a:lnSpc>
              <a:buFont typeface="+mj-lt"/>
              <a:buAutoNum type="arabicPeriod"/>
            </a:pPr>
            <a:r>
              <a:rPr lang="en-GB" altLang="zh-CN" sz="2800" dirty="0"/>
              <a:t>Unexpected phrasing</a:t>
            </a:r>
            <a:endParaRPr lang="en-GB" altLang="zh-CN" sz="2800" dirty="0"/>
          </a:p>
          <a:p>
            <a:pPr marL="514350" indent="-514350" algn="ctr">
              <a:lnSpc>
                <a:spcPct val="150000"/>
              </a:lnSpc>
              <a:buFont typeface="+mj-lt"/>
              <a:buAutoNum type="arabicPeriod"/>
            </a:pPr>
            <a:r>
              <a:rPr lang="en-GB" altLang="zh-CN" sz="2800" dirty="0"/>
              <a:t>Cultural confusion</a:t>
            </a:r>
            <a:endParaRPr lang="en-GB" altLang="zh-CN" sz="2800" dirty="0"/>
          </a:p>
          <a:p>
            <a:pPr marL="514350" indent="-514350" algn="ctr">
              <a:lnSpc>
                <a:spcPct val="150000"/>
              </a:lnSpc>
              <a:buFont typeface="+mj-lt"/>
              <a:buAutoNum type="arabicPeriod"/>
            </a:pPr>
            <a:r>
              <a:rPr lang="en-GB" altLang="zh-CN" sz="2800" dirty="0"/>
              <a:t>Pragmatics</a:t>
            </a:r>
            <a:endParaRPr lang="zh-CN" altLang="en-US" sz="28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rcRect l="3887" t="11409" r="7387" b="9313"/>
          <a:stretch>
            <a:fillRect/>
          </a:stretch>
        </p:blipFill>
        <p:spPr>
          <a:xfrm>
            <a:off x="56515" y="2002155"/>
            <a:ext cx="3340100" cy="22358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CN"/>
              <a:t>Examples from SUSTech</a:t>
            </a:r>
            <a:endParaRPr lang="en-GB" altLang="zh-CN"/>
          </a:p>
        </p:txBody>
      </p:sp>
      <p:sp>
        <p:nvSpPr>
          <p:cNvPr id="5" name="文本占位符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4294967295"/>
          </p:nvPr>
        </p:nvPicPr>
        <p:blipFill>
          <a:blip r:embed="rId1"/>
          <a:stretch>
            <a:fillRect/>
          </a:stretch>
        </p:blipFill>
        <p:spPr>
          <a:xfrm>
            <a:off x="2716530" y="561340"/>
            <a:ext cx="7251700" cy="5438775"/>
          </a:xfrm>
          <a:prstGeom prst="rect">
            <a:avLst/>
          </a:prstGeom>
        </p:spPr>
      </p:pic>
      <p:cxnSp>
        <p:nvCxnSpPr>
          <p:cNvPr id="6" name="直接连接符 5"/>
          <p:cNvCxnSpPr/>
          <p:nvPr/>
        </p:nvCxnSpPr>
        <p:spPr>
          <a:xfrm>
            <a:off x="4201206" y="2854213"/>
            <a:ext cx="325224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50263" y="242074"/>
            <a:ext cx="4780764" cy="63743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l="11231" t="12768" r="22476" b="1733"/>
          <a:stretch>
            <a:fillRect/>
          </a:stretch>
        </p:blipFill>
        <p:spPr>
          <a:xfrm>
            <a:off x="1640205" y="828675"/>
            <a:ext cx="8538845" cy="520065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/>
          <a:srcRect t="11546" b="6117"/>
          <a:stretch>
            <a:fillRect/>
          </a:stretch>
        </p:blipFill>
        <p:spPr>
          <a:xfrm>
            <a:off x="3524223" y="524265"/>
            <a:ext cx="5143500" cy="564665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l="10457" t="19366" r="20503"/>
          <a:stretch>
            <a:fillRect/>
          </a:stretch>
        </p:blipFill>
        <p:spPr>
          <a:xfrm>
            <a:off x="2449830" y="1192530"/>
            <a:ext cx="7453630" cy="395478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r="8634"/>
          <a:stretch>
            <a:fillRect/>
          </a:stretch>
        </p:blipFill>
        <p:spPr>
          <a:xfrm>
            <a:off x="1496695" y="940435"/>
            <a:ext cx="9199245" cy="497713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000000"/>
                </a:solidFill>
              </a:rPr>
              <a:t>Practical Translation</a:t>
            </a:r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dirty="0"/>
              <a:t>Beatrice Clegg – Centre for Language Education</a:t>
            </a:r>
            <a:endParaRPr lang="en-US" altLang="zh-CN" dirty="0"/>
          </a:p>
          <a:p>
            <a:r>
              <a:rPr lang="en-GB" altLang="en-US" dirty="0"/>
              <a:t>c</a:t>
            </a:r>
            <a:r>
              <a:rPr lang="en-US" altLang="zh-CN" dirty="0"/>
              <a:t>leggbd@sustech.edu.cn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34613" r="30788"/>
          <a:stretch>
            <a:fillRect/>
          </a:stretch>
        </p:blipFill>
        <p:spPr>
          <a:xfrm>
            <a:off x="9764395" y="1633855"/>
            <a:ext cx="2072640" cy="359029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11902" b="72201"/>
          <a:stretch>
            <a:fillRect/>
          </a:stretch>
        </p:blipFill>
        <p:spPr>
          <a:xfrm>
            <a:off x="1863725" y="1958975"/>
            <a:ext cx="8757285" cy="2940050"/>
          </a:xfrm>
          <a:prstGeom prst="rect">
            <a:avLst/>
          </a:prstGeom>
        </p:spPr>
      </p:pic>
      <p:cxnSp>
        <p:nvCxnSpPr>
          <p:cNvPr id="2" name="直接连接符 1"/>
          <p:cNvCxnSpPr/>
          <p:nvPr/>
        </p:nvCxnSpPr>
        <p:spPr>
          <a:xfrm>
            <a:off x="4772660" y="3313430"/>
            <a:ext cx="1293495" cy="952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0" y="1123950"/>
            <a:ext cx="2947670" cy="4601210"/>
          </a:xfrm>
        </p:spPr>
        <p:txBody>
          <a:bodyPr/>
          <a:lstStyle/>
          <a:p>
            <a:r>
              <a:rPr lang="en-GB" altLang="zh-CN" dirty="0"/>
              <a:t>Too literal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/>
          <a:srcRect l="6547" t="25460" r="7990" b="17769"/>
          <a:stretch>
            <a:fillRect/>
          </a:stretch>
        </p:blipFill>
        <p:spPr>
          <a:xfrm>
            <a:off x="1597660" y="983615"/>
            <a:ext cx="9112885" cy="4540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CN" dirty="0"/>
              <a:t>Set phrases and collocations</a:t>
            </a:r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735330" y="706755"/>
            <a:ext cx="6563360" cy="629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CN" sz="3500" dirty="0"/>
              <a:t>Well received/roger that/get it</a:t>
            </a:r>
            <a:endParaRPr lang="zh-CN" altLang="en-US" sz="3500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/>
          <a:srcRect l="7246" t="9730" r="-4088"/>
          <a:stretch>
            <a:fillRect/>
          </a:stretch>
        </p:blipFill>
        <p:spPr>
          <a:xfrm>
            <a:off x="4205605" y="1656715"/>
            <a:ext cx="8081645" cy="10433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48974" r="11519" b="46192"/>
          <a:stretch>
            <a:fillRect/>
          </a:stretch>
        </p:blipFill>
        <p:spPr>
          <a:xfrm>
            <a:off x="344170" y="2913380"/>
            <a:ext cx="6708775" cy="7740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8547" b="56473"/>
          <a:stretch>
            <a:fillRect/>
          </a:stretch>
        </p:blipFill>
        <p:spPr>
          <a:xfrm>
            <a:off x="4015740" y="4218305"/>
            <a:ext cx="7708900" cy="81089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rcRect t="79105" r="27406" b="14017"/>
          <a:stretch>
            <a:fillRect/>
          </a:stretch>
        </p:blipFill>
        <p:spPr>
          <a:xfrm>
            <a:off x="601345" y="5109845"/>
            <a:ext cx="6248400" cy="125031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CN" dirty="0"/>
              <a:t>Conclusions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altLang="zh-CN" sz="3000" dirty="0"/>
              <a:t> Set phrases and co0llocations can be checked online - look it up, what phrasing is generally used in this situation?</a:t>
            </a:r>
            <a:endParaRPr lang="en-GB" altLang="zh-CN" sz="3000" dirty="0"/>
          </a:p>
          <a:p>
            <a:endParaRPr lang="en-GB" altLang="zh-CN" sz="3000" dirty="0"/>
          </a:p>
          <a:p>
            <a:r>
              <a:rPr lang="en-GB" altLang="zh-CN" sz="3000" dirty="0"/>
              <a:t>A good translation meets the needs of the situation</a:t>
            </a:r>
            <a:endParaRPr lang="en-GB" altLang="zh-CN" sz="3000" dirty="0"/>
          </a:p>
          <a:p>
            <a:endParaRPr lang="en-GB" altLang="zh-CN" sz="3000" dirty="0"/>
          </a:p>
          <a:p>
            <a:r>
              <a:rPr lang="en-GB" altLang="zh-CN" sz="3000" dirty="0"/>
              <a:t>The audience and the type of message are deciding factors in practical translation</a:t>
            </a:r>
            <a:endParaRPr lang="zh-CN" altLang="en-US" sz="3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CN" u="sng" dirty="0"/>
              <a:t>Warm Up</a:t>
            </a:r>
            <a:br>
              <a:rPr lang="en-GB" altLang="zh-CN" dirty="0"/>
            </a:br>
            <a:br>
              <a:rPr lang="en-GB" altLang="zh-CN" dirty="0"/>
            </a:br>
            <a:r>
              <a:rPr lang="en-GB" altLang="zh-CN" dirty="0"/>
              <a:t>How would you translate: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zh-CN" altLang="en-US" sz="3000" dirty="0"/>
              <a:t>加油</a:t>
            </a:r>
            <a:endParaRPr lang="en-US" altLang="zh-CN" sz="300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zh-CN" altLang="en-US" sz="3000" dirty="0"/>
              <a:t>各位老师好</a:t>
            </a:r>
            <a:endParaRPr lang="en-GB" altLang="zh-CN" sz="300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zh-CN" altLang="en-US" sz="3000" dirty="0"/>
              <a:t>一带一路</a:t>
            </a:r>
            <a:endParaRPr lang="en-GB" altLang="zh-CN" sz="300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zh-CN" altLang="en-US" sz="3000" dirty="0"/>
              <a:t>中国大陆</a:t>
            </a:r>
            <a:endParaRPr lang="en-US" altLang="zh-CN" sz="3000" dirty="0"/>
          </a:p>
          <a:p>
            <a:pPr marL="0" indent="0" algn="ctr">
              <a:buNone/>
            </a:pPr>
            <a:endParaRPr lang="zh-CN" altLang="en-US" sz="2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altLang="zh-CN" dirty="0"/>
              <a:t>What is the purpose of translation?</a:t>
            </a:r>
            <a:br>
              <a:rPr lang="en-GB" altLang="zh-CN" dirty="0"/>
            </a:br>
            <a:br>
              <a:rPr lang="en-GB" altLang="zh-CN" dirty="0"/>
            </a:br>
            <a:r>
              <a:rPr lang="en-GB" altLang="zh-CN" dirty="0"/>
              <a:t>Who is it for?</a:t>
            </a:r>
            <a:endParaRPr lang="en-GB" altLang="zh-CN" dirty="0"/>
          </a:p>
        </p:txBody>
      </p:sp>
      <p:sp>
        <p:nvSpPr>
          <p:cNvPr id="5" name="文本占位符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altLang="zh-CN" dirty="0"/>
              <a:t>Chinese  		English</a:t>
            </a:r>
            <a:br>
              <a:rPr lang="en-GB" altLang="zh-CN" dirty="0"/>
            </a:br>
            <a:r>
              <a:rPr lang="en-GB" altLang="zh-CN" dirty="0"/>
              <a:t>or</a:t>
            </a:r>
            <a:br>
              <a:rPr lang="en-GB" altLang="zh-CN" dirty="0"/>
            </a:br>
            <a:r>
              <a:rPr lang="en-GB" altLang="zh-CN" dirty="0"/>
              <a:t>English 		Chinese</a:t>
            </a:r>
            <a:br>
              <a:rPr lang="en-GB" altLang="zh-CN" dirty="0"/>
            </a:b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altLang="zh-CN" sz="3000" dirty="0"/>
              <a:t>Which is harder?</a:t>
            </a:r>
            <a:endParaRPr lang="zh-CN" altLang="en-US" sz="30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/>
          <a:srcRect l="17209" t="35402" r="17471" b="4227"/>
          <a:stretch>
            <a:fillRect/>
          </a:stretch>
        </p:blipFill>
        <p:spPr>
          <a:xfrm>
            <a:off x="150827" y="1991411"/>
            <a:ext cx="3110845" cy="2875177"/>
          </a:xfrm>
          <a:prstGeom prst="rect">
            <a:avLst/>
          </a:prstGeom>
        </p:spPr>
      </p:pic>
      <p:sp>
        <p:nvSpPr>
          <p:cNvPr id="7" name="箭头: 右 6"/>
          <p:cNvSpPr/>
          <p:nvPr/>
        </p:nvSpPr>
        <p:spPr>
          <a:xfrm>
            <a:off x="6589336" y="1837190"/>
            <a:ext cx="612743" cy="271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9336" y="3273537"/>
            <a:ext cx="627942" cy="31092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CN" dirty="0"/>
              <a:t>What’s the difference?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GB" altLang="zh-CN" sz="3000" u="sng" dirty="0"/>
              <a:t>Chinglish</a:t>
            </a:r>
            <a:endParaRPr lang="zh-CN" altLang="en-US" sz="3000" u="sng" dirty="0"/>
          </a:p>
        </p:txBody>
      </p:sp>
      <p:sp>
        <p:nvSpPr>
          <p:cNvPr id="6" name="内容占位符 5"/>
          <p:cNvSpPr>
            <a:spLocks noGrp="1"/>
          </p:cNvSpPr>
          <p:nvPr>
            <p:ph sz="half" idx="2"/>
          </p:nvPr>
        </p:nvSpPr>
        <p:spPr>
          <a:xfrm>
            <a:off x="3867785" y="1931035"/>
            <a:ext cx="3684905" cy="4023360"/>
          </a:xfrm>
        </p:spPr>
        <p:txBody>
          <a:bodyPr/>
          <a:lstStyle/>
          <a:p>
            <a:r>
              <a:rPr lang="en-GB" altLang="zh-CN" sz="2800" dirty="0"/>
              <a:t>interlanguage</a:t>
            </a:r>
            <a:endParaRPr lang="en-GB" altLang="zh-CN" sz="2800" dirty="0"/>
          </a:p>
          <a:p>
            <a:r>
              <a:rPr lang="en-GB" altLang="zh-CN" sz="2800" dirty="0"/>
              <a:t>L1 interference</a:t>
            </a:r>
            <a:endParaRPr lang="en-GB" altLang="zh-CN" sz="2800" dirty="0"/>
          </a:p>
          <a:p>
            <a:r>
              <a:rPr lang="en-GB" altLang="zh-CN" sz="2800" dirty="0"/>
              <a:t>grammar unintentionally causes confusion or humour</a:t>
            </a:r>
            <a:endParaRPr lang="en-GB" altLang="zh-CN" sz="2800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en-GB" altLang="zh-CN" sz="3000" u="sng" dirty="0"/>
              <a:t>Chinese English</a:t>
            </a:r>
            <a:endParaRPr lang="zh-CN" altLang="en-US" sz="3000" u="sng" dirty="0"/>
          </a:p>
        </p:txBody>
      </p:sp>
      <p:sp>
        <p:nvSpPr>
          <p:cNvPr id="8" name="内容占位符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GB" altLang="zh-CN" sz="2800"/>
              <a:t>a developing variation of English</a:t>
            </a:r>
            <a:endParaRPr lang="en-GB" altLang="zh-CN" sz="2800"/>
          </a:p>
          <a:p>
            <a:r>
              <a:rPr lang="en-GB" altLang="zh-CN" sz="2800"/>
              <a:t>increasingly standardised</a:t>
            </a:r>
            <a:endParaRPr lang="en-GB" altLang="zh-CN" sz="2800"/>
          </a:p>
          <a:p>
            <a:r>
              <a:rPr lang="en-GB" altLang="zh-CN" sz="2800"/>
              <a:t>understandable</a:t>
            </a:r>
            <a:endParaRPr lang="en-GB" altLang="zh-CN" sz="2800"/>
          </a:p>
          <a:p>
            <a:r>
              <a:rPr lang="en-GB" altLang="zh-CN" sz="2800"/>
              <a:t>expresses Chinese culture</a:t>
            </a:r>
            <a:endParaRPr lang="en-GB" altLang="zh-CN" sz="2800"/>
          </a:p>
        </p:txBody>
      </p:sp>
      <p:sp>
        <p:nvSpPr>
          <p:cNvPr id="2" name="文本框 1"/>
          <p:cNvSpPr txBox="1"/>
          <p:nvPr/>
        </p:nvSpPr>
        <p:spPr>
          <a:xfrm>
            <a:off x="4238625" y="5738495"/>
            <a:ext cx="2943225" cy="52197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altLang="zh-CN" sz="2800" dirty="0"/>
              <a:t>Bad translation</a:t>
            </a:r>
            <a:endParaRPr lang="en-GB" altLang="zh-CN" sz="2800" dirty="0"/>
          </a:p>
        </p:txBody>
      </p:sp>
      <p:sp>
        <p:nvSpPr>
          <p:cNvPr id="3" name="文本框 2"/>
          <p:cNvSpPr txBox="1"/>
          <p:nvPr/>
        </p:nvSpPr>
        <p:spPr>
          <a:xfrm>
            <a:off x="8088630" y="5738495"/>
            <a:ext cx="3105785" cy="52197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altLang="zh-CN" sz="2800" dirty="0"/>
              <a:t>Better translation</a:t>
            </a:r>
            <a:endParaRPr lang="en-GB" altLang="zh-CN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6" grpId="1" build="p"/>
      <p:bldP spid="8" grpId="0" build="p"/>
      <p:bldP spid="8" grpId="1" build="p"/>
      <p:bldP spid="2" grpId="0" animBg="1"/>
      <p:bldP spid="2" grpId="1" animBg="1"/>
      <p:bldP spid="3" grpId="0" animBg="1"/>
      <p:bldP spid="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8745" y="1123950"/>
            <a:ext cx="3205480" cy="4601210"/>
          </a:xfrm>
        </p:spPr>
        <p:txBody>
          <a:bodyPr/>
          <a:lstStyle/>
          <a:p>
            <a:r>
              <a:rPr lang="en-GB" altLang="en-US" dirty="0"/>
              <a:t>(Some) d</a:t>
            </a:r>
            <a:r>
              <a:rPr lang="en-US" altLang="zh-CN" dirty="0"/>
              <a:t>ifferent types of</a:t>
            </a:r>
            <a:r>
              <a:rPr lang="en-GB" altLang="en-US" dirty="0"/>
              <a:t> </a:t>
            </a:r>
            <a:r>
              <a:rPr lang="en-US" altLang="zh-CN" dirty="0"/>
              <a:t>translation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 algn="ctr">
              <a:lnSpc>
                <a:spcPct val="150000"/>
              </a:lnSpc>
              <a:buFont typeface="+mj-lt"/>
              <a:buAutoNum type="arabicPeriod"/>
            </a:pPr>
            <a:r>
              <a:rPr lang="en-GB" altLang="zh-CN" sz="2800" dirty="0"/>
              <a:t>Word for word</a:t>
            </a:r>
            <a:endParaRPr lang="en-GB" altLang="zh-CN" sz="2800" dirty="0"/>
          </a:p>
          <a:p>
            <a:pPr marL="457200" indent="-457200" algn="ctr">
              <a:lnSpc>
                <a:spcPct val="150000"/>
              </a:lnSpc>
              <a:buFont typeface="+mj-lt"/>
              <a:buAutoNum type="arabicPeriod"/>
            </a:pPr>
            <a:r>
              <a:rPr lang="en-GB" altLang="zh-CN" sz="2800" dirty="0"/>
              <a:t>Literal</a:t>
            </a:r>
            <a:endParaRPr lang="en-GB" altLang="zh-CN" sz="2800" dirty="0"/>
          </a:p>
          <a:p>
            <a:pPr marL="457200" indent="-457200" algn="ctr">
              <a:lnSpc>
                <a:spcPct val="150000"/>
              </a:lnSpc>
              <a:buFont typeface="+mj-lt"/>
              <a:buAutoNum type="arabicPeriod"/>
            </a:pPr>
            <a:r>
              <a:rPr lang="en-GB" altLang="zh-CN" sz="2800" dirty="0"/>
              <a:t>Faithful/semantic</a:t>
            </a:r>
            <a:endParaRPr lang="en-GB" altLang="zh-CN" sz="2800" dirty="0"/>
          </a:p>
          <a:p>
            <a:pPr marL="457200" indent="-457200" algn="ctr">
              <a:lnSpc>
                <a:spcPct val="150000"/>
              </a:lnSpc>
              <a:buFont typeface="+mj-lt"/>
              <a:buAutoNum type="arabicPeriod"/>
            </a:pPr>
            <a:r>
              <a:rPr lang="en-GB" altLang="zh-CN" sz="2800" dirty="0"/>
              <a:t>Communicative</a:t>
            </a:r>
            <a:endParaRPr lang="en-GB" altLang="zh-CN" sz="2800" dirty="0"/>
          </a:p>
          <a:p>
            <a:pPr marL="457200" indent="-457200" algn="ctr">
              <a:lnSpc>
                <a:spcPct val="150000"/>
              </a:lnSpc>
              <a:buFont typeface="+mj-lt"/>
              <a:buAutoNum type="arabicPeriod"/>
            </a:pPr>
            <a:r>
              <a:rPr lang="en-GB" altLang="zh-CN" sz="2800" dirty="0"/>
              <a:t>Idiomatic</a:t>
            </a:r>
            <a:endParaRPr lang="en-GB" altLang="zh-CN" sz="2800" dirty="0"/>
          </a:p>
          <a:p>
            <a:pPr marL="457200" indent="-457200" algn="ctr">
              <a:lnSpc>
                <a:spcPct val="150000"/>
              </a:lnSpc>
              <a:buFont typeface="+mj-lt"/>
              <a:buAutoNum type="arabicPeriod"/>
            </a:pPr>
            <a:r>
              <a:rPr lang="en-GB" altLang="zh-CN" sz="2800" dirty="0"/>
              <a:t>Free</a:t>
            </a:r>
            <a:endParaRPr lang="zh-CN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CN" dirty="0"/>
              <a:t>Questions to ask before translating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 algn="ctr">
              <a:lnSpc>
                <a:spcPct val="150000"/>
              </a:lnSpc>
              <a:buFont typeface="+mj-lt"/>
              <a:buAutoNum type="arabicPeriod"/>
            </a:pPr>
            <a:r>
              <a:rPr lang="en-GB" altLang="zh-CN" sz="2800" dirty="0"/>
              <a:t>Who is going to read this?</a:t>
            </a:r>
            <a:endParaRPr lang="en-GB" altLang="zh-CN" sz="2800" dirty="0"/>
          </a:p>
          <a:p>
            <a:pPr marL="457200" indent="-457200" algn="ctr">
              <a:lnSpc>
                <a:spcPct val="150000"/>
              </a:lnSpc>
              <a:buFont typeface="+mj-lt"/>
              <a:buAutoNum type="arabicPeriod"/>
            </a:pPr>
            <a:r>
              <a:rPr lang="en-GB" altLang="zh-CN" sz="2800" dirty="0"/>
              <a:t>Why will they be reading it?</a:t>
            </a:r>
            <a:endParaRPr lang="en-GB" altLang="zh-CN" sz="2800" dirty="0"/>
          </a:p>
          <a:p>
            <a:pPr marL="457200" indent="-457200" algn="ctr">
              <a:lnSpc>
                <a:spcPct val="150000"/>
              </a:lnSpc>
              <a:buFont typeface="+mj-lt"/>
              <a:buAutoNum type="arabicPeriod"/>
            </a:pPr>
            <a:r>
              <a:rPr lang="en-GB" altLang="zh-CN" sz="2800" dirty="0"/>
              <a:t>How important is it?</a:t>
            </a:r>
            <a:endParaRPr lang="en-GB" altLang="zh-CN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99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Common problems in translation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 algn="ctr">
              <a:lnSpc>
                <a:spcPct val="150000"/>
              </a:lnSpc>
              <a:buFont typeface="+mj-lt"/>
              <a:buAutoNum type="arabicPeriod"/>
            </a:pPr>
            <a:r>
              <a:rPr lang="en-GB" altLang="zh-CN" sz="2800" dirty="0"/>
              <a:t>Typos/grammar errors</a:t>
            </a:r>
            <a:endParaRPr lang="en-GB" altLang="zh-CN" sz="2800" dirty="0"/>
          </a:p>
          <a:p>
            <a:pPr marL="514350" indent="-514350" algn="ctr">
              <a:lnSpc>
                <a:spcPct val="150000"/>
              </a:lnSpc>
              <a:buFont typeface="+mj-lt"/>
              <a:buAutoNum type="arabicPeriod"/>
            </a:pPr>
            <a:r>
              <a:rPr lang="en-GB" altLang="zh-CN" sz="2800" dirty="0"/>
              <a:t>Too literal</a:t>
            </a:r>
            <a:endParaRPr lang="en-GB" altLang="zh-CN" sz="2800" dirty="0"/>
          </a:p>
          <a:p>
            <a:pPr marL="514350" indent="-514350" algn="ctr">
              <a:lnSpc>
                <a:spcPct val="150000"/>
              </a:lnSpc>
              <a:buFont typeface="+mj-lt"/>
              <a:buAutoNum type="arabicPeriod"/>
            </a:pPr>
            <a:r>
              <a:rPr lang="en-GB" altLang="zh-CN" sz="2800" dirty="0"/>
              <a:t>Unexpected phrasing</a:t>
            </a:r>
            <a:endParaRPr lang="en-GB" altLang="zh-CN" sz="2800" dirty="0"/>
          </a:p>
          <a:p>
            <a:pPr marL="514350" indent="-514350" algn="ctr">
              <a:lnSpc>
                <a:spcPct val="150000"/>
              </a:lnSpc>
              <a:buFont typeface="+mj-lt"/>
              <a:buAutoNum type="arabicPeriod"/>
            </a:pPr>
            <a:r>
              <a:rPr lang="en-GB" altLang="zh-CN" sz="2800" dirty="0"/>
              <a:t>Cultural confusion</a:t>
            </a:r>
            <a:endParaRPr lang="en-GB" altLang="zh-CN" sz="2800" dirty="0"/>
          </a:p>
          <a:p>
            <a:pPr marL="514350" indent="-514350" algn="ctr">
              <a:lnSpc>
                <a:spcPct val="150000"/>
              </a:lnSpc>
              <a:buFont typeface="+mj-lt"/>
              <a:buAutoNum type="arabicPeriod"/>
            </a:pPr>
            <a:r>
              <a:rPr lang="en-GB" altLang="zh-CN" sz="2800" dirty="0"/>
              <a:t>Pragmatics</a:t>
            </a:r>
            <a:endParaRPr lang="zh-CN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PLACING_PICTURE_USER_VIEWPORT" val="{&quot;height&quot;:3446.4519685039368,&quot;width&quot;:6497.670866141732}"/>
</p:tagLst>
</file>

<file path=ppt/tags/tag2.xml><?xml version="1.0" encoding="utf-8"?>
<p:tagLst xmlns:p="http://schemas.openxmlformats.org/presentationml/2006/main">
  <p:tag name="KSO_WM_UNIT_PLACING_PICTURE_USER_VIEWPORT" val="{&quot;height&quot;:4260,&quot;width&quot;:7110}"/>
</p:tagLst>
</file>

<file path=ppt/tags/tag3.xml><?xml version="1.0" encoding="utf-8"?>
<p:tagLst xmlns:p="http://schemas.openxmlformats.org/presentationml/2006/main">
  <p:tag name="KSO_WM_UNIT_PLACING_PICTURE_USER_VIEWPORT" val="{&quot;height&quot;:2547,&quot;width&quot;:7587}"/>
</p:tagLst>
</file>

<file path=ppt/theme/theme1.xml><?xml version="1.0" encoding="utf-8"?>
<a:theme xmlns:a="http://schemas.openxmlformats.org/drawingml/2006/main" name="框架">
  <a:themeElements>
    <a:clrScheme name="框架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框架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框架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框架</Template>
  <TotalTime>0</TotalTime>
  <Words>1401</Words>
  <Application>WPS 演示</Application>
  <PresentationFormat>宽屏</PresentationFormat>
  <Paragraphs>95</Paragraphs>
  <Slides>24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4" baseType="lpstr">
      <vt:lpstr>Arial</vt:lpstr>
      <vt:lpstr>宋体</vt:lpstr>
      <vt:lpstr>Wingdings</vt:lpstr>
      <vt:lpstr>Wingdings 2</vt:lpstr>
      <vt:lpstr>微软雅黑</vt:lpstr>
      <vt:lpstr>Arial Unicode MS</vt:lpstr>
      <vt:lpstr>Corbel</vt:lpstr>
      <vt:lpstr>幼圆</vt:lpstr>
      <vt:lpstr>Calibri</vt:lpstr>
      <vt:lpstr>框架</vt:lpstr>
      <vt:lpstr>PowerPoint 演示文稿</vt:lpstr>
      <vt:lpstr>Practical Translation</vt:lpstr>
      <vt:lpstr>Warm Up  How would you translate:</vt:lpstr>
      <vt:lpstr>What is the purpose of translation?  Who is it for?</vt:lpstr>
      <vt:lpstr>Chinese  		English or English 		Chinese </vt:lpstr>
      <vt:lpstr>What’s the difference?</vt:lpstr>
      <vt:lpstr>(Some) different types of translation</vt:lpstr>
      <vt:lpstr>Questions to ask before translating</vt:lpstr>
      <vt:lpstr>Common problems in translation</vt:lpstr>
      <vt:lpstr>Common problems in translation</vt:lpstr>
      <vt:lpstr>Common problems in translation</vt:lpstr>
      <vt:lpstr>Common problems in translation</vt:lpstr>
      <vt:lpstr>Examples from SUSTech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Too literal</vt:lpstr>
      <vt:lpstr>Set phrases and collocations</vt:lpstr>
      <vt:lpstr>PowerPoint 演示文稿</vt:lpstr>
      <vt:lpstr>Conclusions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Practical Translation</dc:title>
  <dc:creator>Beatrice Clegg</dc:creator>
  <cp:lastModifiedBy>Administrator</cp:lastModifiedBy>
  <cp:revision>41</cp:revision>
  <dcterms:created xsi:type="dcterms:W3CDTF">2021-05-23T08:17:00Z</dcterms:created>
  <dcterms:modified xsi:type="dcterms:W3CDTF">2021-05-27T04:04:34Z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84955B9702794B6898E265936A5DE83F</vt:lpwstr>
  </property>
  <property fmtid="{D5CDD505-2E9C-101B-9397-08002B2CF9AE}" pid="3" name="KSOProductBuildVer">
    <vt:lpwstr>2052-11.1.0.10463</vt:lpwstr>
  </property>
</Properties>
</file>