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4" r:id="rId6"/>
    <p:sldId id="265" r:id="rId7"/>
    <p:sldId id="262" r:id="rId8"/>
    <p:sldId id="259" r:id="rId9"/>
    <p:sldId id="263" r:id="rId10"/>
    <p:sldId id="260" r:id="rId11"/>
    <p:sldId id="267" r:id="rId12"/>
    <p:sldId id="266" r:id="rId13"/>
    <p:sldId id="268" r:id="rId14"/>
    <p:sldId id="275" r:id="rId15"/>
    <p:sldId id="273" r:id="rId16"/>
    <p:sldId id="276" r:id="rId17"/>
    <p:sldId id="284" r:id="rId18"/>
    <p:sldId id="274" r:id="rId19"/>
    <p:sldId id="280" r:id="rId20"/>
    <p:sldId id="283" r:id="rId21"/>
    <p:sldId id="281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</a:ln>
          <a:effectLst/>
        </p:spPr>
        <p:txBody>
          <a:bodyPr wrap="square" numCol="1" anchor="t" anchorCtr="0" compatLnSpc="1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9048B51-09A2-40A3-9BCD-4D283BA447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057783-0C55-4CBB-B34A-C805D4FFF686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7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77072" y="1449147"/>
            <a:ext cx="11415860" cy="2971051"/>
          </a:xfrm>
        </p:spPr>
        <p:txBody>
          <a:bodyPr/>
          <a:lstStyle/>
          <a:p>
            <a:r>
              <a:rPr lang="en-GB" altLang="zh-CN" dirty="0"/>
              <a:t>Greek and Latin Roots:</a:t>
            </a:r>
            <a:br>
              <a:rPr lang="en-GB" altLang="zh-CN" dirty="0"/>
            </a:br>
            <a:r>
              <a:rPr lang="en-GB" altLang="zh-CN" sz="4800" dirty="0"/>
              <a:t>the building blocks of scientific writing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846576"/>
          </a:xfrm>
        </p:spPr>
        <p:txBody>
          <a:bodyPr>
            <a:noAutofit/>
          </a:bodyPr>
          <a:lstStyle/>
          <a:p>
            <a:r>
              <a:rPr lang="en-GB" altLang="zh-CN" dirty="0"/>
              <a:t>Beatrice Clegg – Centre for Language Education</a:t>
            </a:r>
            <a:endParaRPr lang="en-GB" altLang="zh-CN" dirty="0"/>
          </a:p>
          <a:p>
            <a:r>
              <a:rPr lang="en-GB" altLang="zh-CN" dirty="0"/>
              <a:t>cleggbd@sustech.edu.cn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Biology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0457" y="2385482"/>
            <a:ext cx="10554574" cy="3636511"/>
          </a:xfrm>
        </p:spPr>
        <p:txBody>
          <a:bodyPr/>
          <a:lstStyle/>
          <a:p>
            <a:r>
              <a:rPr lang="en-GB" altLang="zh-CN" dirty="0"/>
              <a:t> </a:t>
            </a:r>
            <a:r>
              <a:rPr lang="en-GB" altLang="zh-CN" sz="2800" dirty="0"/>
              <a:t>bio (life) + ology (the study of) = the study of life</a:t>
            </a:r>
            <a:endParaRPr lang="en-GB" altLang="zh-CN" sz="2800" dirty="0"/>
          </a:p>
          <a:p>
            <a:pPr marL="0" indent="0">
              <a:buNone/>
            </a:pPr>
            <a:r>
              <a:rPr lang="en-GB" altLang="zh-CN" sz="1200" dirty="0"/>
              <a:t> </a:t>
            </a:r>
            <a:endParaRPr lang="en-GB" altLang="zh-CN" sz="2800" dirty="0"/>
          </a:p>
          <a:p>
            <a:pPr marL="0" indent="0" algn="ctr">
              <a:buNone/>
            </a:pPr>
            <a:r>
              <a:rPr lang="en-US" altLang="en-GB" sz="2800" dirty="0"/>
              <a:t>photo = light</a:t>
            </a:r>
            <a:endParaRPr lang="en-US" altLang="en-GB" sz="2800" dirty="0"/>
          </a:p>
          <a:p>
            <a:pPr marL="0" indent="0" algn="ctr">
              <a:buNone/>
            </a:pPr>
            <a:r>
              <a:rPr lang="en-US" altLang="en-GB" sz="2800" dirty="0"/>
              <a:t>syn = together</a:t>
            </a:r>
            <a:endParaRPr lang="en-US" altLang="en-GB" sz="2800" dirty="0"/>
          </a:p>
          <a:p>
            <a:pPr marL="0" indent="0" algn="ctr">
              <a:buNone/>
            </a:pPr>
            <a:r>
              <a:rPr lang="en-US" altLang="en-GB" sz="2800" dirty="0"/>
              <a:t>thesis = put/collect</a:t>
            </a:r>
            <a:endParaRPr lang="en-GB" altLang="zh-CN" sz="2800" dirty="0"/>
          </a:p>
          <a:p>
            <a:r>
              <a:rPr lang="en-GB" altLang="zh-CN" sz="2800" dirty="0"/>
              <a:t> </a:t>
            </a:r>
            <a:r>
              <a:rPr lang="en-US" altLang="en-GB" sz="2800" dirty="0"/>
              <a:t>photosynthesis</a:t>
            </a:r>
            <a:r>
              <a:rPr lang="en-GB" altLang="en-US" sz="2800" dirty="0"/>
              <a:t> = </a:t>
            </a:r>
            <a:r>
              <a:rPr lang="zh-CN" altLang="en-US" sz="2800" dirty="0"/>
              <a:t>光合作用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Chemistry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8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zh-CN" sz="2800" dirty="0">
                <a:solidFill>
                  <a:schemeClr val="accent1"/>
                </a:solidFill>
              </a:rPr>
              <a:t>hydro</a:t>
            </a:r>
            <a:r>
              <a:rPr lang="en-GB" altLang="zh-CN" sz="2800" u="sng" dirty="0"/>
              <a:t>gen</a:t>
            </a:r>
            <a:r>
              <a:rPr lang="en-GB" altLang="zh-CN" sz="2800" dirty="0"/>
              <a:t> </a:t>
            </a:r>
            <a:endParaRPr lang="en-GB" altLang="zh-CN" sz="2800" dirty="0"/>
          </a:p>
          <a:p>
            <a:pPr marL="0" indent="0" algn="ctr">
              <a:buNone/>
            </a:pPr>
            <a:r>
              <a:rPr lang="en-GB" altLang="zh-CN" sz="2800" dirty="0"/>
              <a:t>Hydro = water</a:t>
            </a:r>
            <a:endParaRPr lang="en-GB" altLang="zh-CN" sz="2800" dirty="0"/>
          </a:p>
          <a:p>
            <a:pPr marL="0" indent="0" algn="ctr">
              <a:buNone/>
            </a:pPr>
            <a:r>
              <a:rPr lang="en-GB" altLang="zh-CN" sz="2800" dirty="0"/>
              <a:t>Gen = </a:t>
            </a:r>
            <a:r>
              <a:rPr lang="en-GB" altLang="zh-CN" sz="2800" u="sng" dirty="0"/>
              <a:t>create</a:t>
            </a:r>
            <a:r>
              <a:rPr lang="en-GB" altLang="zh-CN" sz="2800" dirty="0"/>
              <a:t>/origin</a:t>
            </a:r>
            <a:endParaRPr lang="en-GB" altLang="zh-CN" sz="2800" dirty="0"/>
          </a:p>
          <a:p>
            <a:pPr marL="0" indent="0">
              <a:buNone/>
            </a:pPr>
            <a:endParaRPr lang="en-GB" altLang="zh-CN" sz="2800" dirty="0"/>
          </a:p>
          <a:p>
            <a:pPr marL="0" indent="0">
              <a:buNone/>
            </a:pPr>
            <a:r>
              <a:rPr lang="en-GB" altLang="zh-CN" sz="2800" dirty="0"/>
              <a:t>When burned hydrogen </a:t>
            </a:r>
            <a:r>
              <a:rPr lang="en-GB" altLang="zh-CN" sz="2800" u="sng" dirty="0"/>
              <a:t>creates</a:t>
            </a:r>
            <a:r>
              <a:rPr lang="en-GB" altLang="zh-CN" sz="2800" dirty="0"/>
              <a:t> </a:t>
            </a:r>
            <a:r>
              <a:rPr lang="en-GB" altLang="zh-CN" sz="2800" dirty="0">
                <a:solidFill>
                  <a:schemeClr val="accent1"/>
                </a:solidFill>
              </a:rPr>
              <a:t>water.</a:t>
            </a:r>
            <a:endParaRPr lang="en-GB" altLang="zh-CN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Maths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sz="2800" dirty="0"/>
              <a:t> Calyx = stone</a:t>
            </a:r>
            <a:endParaRPr lang="en-GB" altLang="zh-CN" sz="2800" dirty="0"/>
          </a:p>
          <a:p>
            <a:r>
              <a:rPr lang="en-GB" altLang="zh-CN" sz="2800" dirty="0"/>
              <a:t> Calculus </a:t>
            </a:r>
            <a:endParaRPr lang="en-GB" altLang="zh-CN" sz="2800" dirty="0"/>
          </a:p>
          <a:p>
            <a:r>
              <a:rPr lang="en-GB" altLang="zh-CN" sz="2800" dirty="0"/>
              <a:t> Calculate</a:t>
            </a:r>
            <a:endParaRPr lang="en-GB" altLang="zh-CN" sz="2800" dirty="0"/>
          </a:p>
          <a:p>
            <a:r>
              <a:rPr lang="en-GB" altLang="zh-CN" sz="2800" dirty="0"/>
              <a:t> Calcium 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7741" y="2481926"/>
            <a:ext cx="4125834" cy="352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732934"/>
          </a:xfrm>
        </p:spPr>
        <p:txBody>
          <a:bodyPr>
            <a:normAutofit/>
          </a:bodyPr>
          <a:lstStyle/>
          <a:p>
            <a:r>
              <a:rPr lang="en-GB" altLang="zh-CN" sz="3000" dirty="0"/>
              <a:t>Microscopy</a:t>
            </a:r>
            <a:endParaRPr lang="zh-CN" altLang="en-US" sz="30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20582" y="5798548"/>
            <a:ext cx="10561418" cy="493712"/>
          </a:xfrm>
        </p:spPr>
        <p:txBody>
          <a:bodyPr>
            <a:normAutofit/>
          </a:bodyPr>
          <a:lstStyle/>
          <a:p>
            <a:r>
              <a:rPr lang="en-GB" altLang="zh-CN" sz="2600" u="sng" dirty="0"/>
              <a:t>micro</a:t>
            </a:r>
            <a:r>
              <a:rPr lang="en-GB" altLang="zh-CN" sz="2600" dirty="0"/>
              <a:t> - </a:t>
            </a:r>
            <a:r>
              <a:rPr lang="en-GB" altLang="zh-CN" sz="2600" dirty="0" err="1">
                <a:solidFill>
                  <a:schemeClr val="accent1"/>
                </a:solidFill>
              </a:rPr>
              <a:t>scopy</a:t>
            </a:r>
            <a:endParaRPr lang="zh-CN" altLang="en-US" sz="2600" dirty="0">
              <a:solidFill>
                <a:schemeClr val="accent1"/>
              </a:solidFill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1432" y="790673"/>
            <a:ext cx="4828881" cy="321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732934"/>
          </a:xfrm>
        </p:spPr>
        <p:txBody>
          <a:bodyPr>
            <a:normAutofit/>
          </a:bodyPr>
          <a:lstStyle/>
          <a:p>
            <a:r>
              <a:rPr lang="en-GB" altLang="zh-CN" sz="3000" dirty="0"/>
              <a:t>Dendrochronology</a:t>
            </a:r>
            <a:endParaRPr lang="zh-CN" altLang="en-US" sz="30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820582" y="5798548"/>
            <a:ext cx="10561418" cy="493712"/>
          </a:xfrm>
        </p:spPr>
        <p:txBody>
          <a:bodyPr>
            <a:normAutofit/>
          </a:bodyPr>
          <a:lstStyle/>
          <a:p>
            <a:r>
              <a:rPr lang="en-GB" altLang="zh-CN" sz="2600" u="sng" dirty="0" err="1"/>
              <a:t>Dendro</a:t>
            </a:r>
            <a:r>
              <a:rPr lang="en-GB" altLang="zh-CN" sz="2600" dirty="0"/>
              <a:t> – </a:t>
            </a:r>
            <a:r>
              <a:rPr lang="en-GB" altLang="zh-CN" sz="2600" u="sng" dirty="0"/>
              <a:t>chrono</a:t>
            </a:r>
            <a:r>
              <a:rPr lang="en-GB" altLang="zh-CN" sz="2600" dirty="0"/>
              <a:t> - </a:t>
            </a:r>
            <a:r>
              <a:rPr lang="en-GB" altLang="zh-CN" sz="2600" dirty="0">
                <a:solidFill>
                  <a:schemeClr val="accent1"/>
                </a:solidFill>
              </a:rPr>
              <a:t>ology</a:t>
            </a:r>
            <a:endParaRPr lang="zh-CN" altLang="en-US" sz="2600" dirty="0">
              <a:solidFill>
                <a:schemeClr val="accent1"/>
              </a:solidFill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4192" y="824313"/>
            <a:ext cx="4703990" cy="315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9723" y="5013881"/>
            <a:ext cx="10561418" cy="1600691"/>
          </a:xfrm>
        </p:spPr>
        <p:txBody>
          <a:bodyPr>
            <a:normAutofit/>
          </a:bodyPr>
          <a:lstStyle/>
          <a:p>
            <a:r>
              <a:rPr lang="en-GB" altLang="zh-CN" sz="3000" dirty="0"/>
              <a:t>Dendrography</a:t>
            </a:r>
            <a:br>
              <a:rPr lang="en-GB" altLang="zh-CN" sz="3000" dirty="0"/>
            </a:br>
            <a:r>
              <a:rPr lang="en-GB" altLang="zh-CN" sz="3000" u="sng" dirty="0" err="1"/>
              <a:t>dendro</a:t>
            </a:r>
            <a:r>
              <a:rPr lang="en-GB" altLang="zh-CN" sz="3000" dirty="0"/>
              <a:t> - </a:t>
            </a:r>
            <a:r>
              <a:rPr lang="en-GB" altLang="zh-CN" sz="3000" dirty="0" err="1">
                <a:solidFill>
                  <a:schemeClr val="accent1"/>
                </a:solidFill>
              </a:rPr>
              <a:t>graphy</a:t>
            </a:r>
            <a:endParaRPr lang="zh-CN" altLang="en-US" sz="3000" dirty="0">
              <a:solidFill>
                <a:schemeClr val="accent1"/>
              </a:solidFill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/>
          <a:srcRect t="35366" b="35366"/>
          <a:stretch>
            <a:fillRect/>
          </a:stretch>
        </p:blipFill>
        <p:spPr>
          <a:xfrm>
            <a:off x="661896" y="324618"/>
            <a:ext cx="4854805" cy="2055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423" y="733622"/>
            <a:ext cx="2788573" cy="36027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1" y="2780907"/>
            <a:ext cx="3550554" cy="22329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979" y="2625257"/>
            <a:ext cx="1740729" cy="23886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3428"/>
            <a:ext cx="2150889" cy="1976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Making your own words</a:t>
            </a:r>
            <a:endParaRPr lang="en-US" altLang="zh-CN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2841625" y="5281295"/>
            <a:ext cx="8529955" cy="433705"/>
          </a:xfrm>
        </p:spPr>
        <p:txBody>
          <a:bodyPr/>
          <a:p>
            <a:r>
              <a:rPr lang="en-US" altLang="zh-CN" sz="2600"/>
              <a:t>Find 1 or 2 other people to put your cards together and make a word</a:t>
            </a:r>
            <a:endParaRPr lang="en-US" altLang="zh-CN" sz="2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Common endings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-1" y="2222287"/>
            <a:ext cx="5147035" cy="4451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zh-CN" sz="2700" dirty="0">
                <a:solidFill>
                  <a:schemeClr val="accent1"/>
                </a:solidFill>
              </a:rPr>
              <a:t>-</a:t>
            </a:r>
            <a:r>
              <a:rPr lang="en-GB" altLang="zh-CN" sz="2700" dirty="0" err="1">
                <a:solidFill>
                  <a:schemeClr val="accent1"/>
                </a:solidFill>
              </a:rPr>
              <a:t>metry</a:t>
            </a:r>
            <a:r>
              <a:rPr lang="en-GB" altLang="zh-CN" sz="2700" dirty="0"/>
              <a:t>: measurement</a:t>
            </a:r>
            <a:endParaRPr lang="en-GB" altLang="zh-CN" sz="2700" dirty="0"/>
          </a:p>
          <a:p>
            <a:pPr marL="0" indent="0" algn="ctr">
              <a:buNone/>
            </a:pPr>
            <a:r>
              <a:rPr lang="en-GB" altLang="zh-CN" sz="2700" dirty="0">
                <a:solidFill>
                  <a:schemeClr val="accent1"/>
                </a:solidFill>
              </a:rPr>
              <a:t>-ism</a:t>
            </a:r>
            <a:r>
              <a:rPr lang="en-GB" altLang="zh-CN" sz="2700" dirty="0"/>
              <a:t>: belief in/theory of</a:t>
            </a:r>
            <a:endParaRPr lang="en-GB" altLang="zh-CN" sz="2700" dirty="0"/>
          </a:p>
          <a:p>
            <a:pPr marL="0" indent="0" algn="ctr">
              <a:buNone/>
            </a:pPr>
            <a:r>
              <a:rPr lang="en-GB" altLang="zh-CN" sz="2700" dirty="0">
                <a:solidFill>
                  <a:schemeClr val="accent1"/>
                </a:solidFill>
              </a:rPr>
              <a:t>-</a:t>
            </a:r>
            <a:r>
              <a:rPr lang="en-GB" altLang="zh-CN" sz="2700" dirty="0" err="1">
                <a:solidFill>
                  <a:schemeClr val="accent1"/>
                </a:solidFill>
              </a:rPr>
              <a:t>oid</a:t>
            </a:r>
            <a:r>
              <a:rPr lang="en-GB" altLang="zh-CN" sz="2700" dirty="0"/>
              <a:t>: looks like</a:t>
            </a:r>
            <a:endParaRPr lang="en-GB" altLang="zh-CN" sz="2700" dirty="0"/>
          </a:p>
          <a:p>
            <a:pPr marL="0" indent="0" algn="ctr">
              <a:buNone/>
            </a:pPr>
            <a:r>
              <a:rPr lang="en-GB" altLang="zh-CN" sz="2700" dirty="0">
                <a:solidFill>
                  <a:schemeClr val="accent1"/>
                </a:solidFill>
              </a:rPr>
              <a:t>-ology</a:t>
            </a:r>
            <a:r>
              <a:rPr lang="en-GB" altLang="zh-CN" sz="2700" dirty="0"/>
              <a:t>: study of</a:t>
            </a:r>
            <a:endParaRPr lang="en-GB" altLang="zh-CN" sz="2700" dirty="0"/>
          </a:p>
          <a:p>
            <a:pPr marL="0" indent="0" algn="ctr">
              <a:buNone/>
            </a:pPr>
            <a:r>
              <a:rPr lang="en-GB" altLang="zh-CN" sz="2700" dirty="0">
                <a:solidFill>
                  <a:schemeClr val="accent1"/>
                </a:solidFill>
              </a:rPr>
              <a:t>-</a:t>
            </a:r>
            <a:r>
              <a:rPr lang="en-GB" altLang="zh-CN" sz="2700" dirty="0" err="1">
                <a:solidFill>
                  <a:schemeClr val="accent1"/>
                </a:solidFill>
              </a:rPr>
              <a:t>graphy</a:t>
            </a:r>
            <a:r>
              <a:rPr lang="en-GB" altLang="zh-CN" sz="2700" dirty="0"/>
              <a:t>: writing/drawing of</a:t>
            </a:r>
            <a:endParaRPr lang="en-GB" altLang="zh-CN" sz="2700" dirty="0"/>
          </a:p>
          <a:p>
            <a:pPr marL="0" indent="0" algn="ctr">
              <a:buNone/>
            </a:pPr>
            <a:endParaRPr lang="en-GB" altLang="zh-CN" sz="280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92132" y="2026763"/>
            <a:ext cx="6664749" cy="4647414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altLang="zh-CN" sz="2800" dirty="0"/>
              <a:t>geo</a:t>
            </a:r>
            <a:r>
              <a:rPr lang="en-GB" altLang="zh-CN" sz="2800" dirty="0">
                <a:solidFill>
                  <a:schemeClr val="accent1"/>
                </a:solidFill>
              </a:rPr>
              <a:t>graphy = ?</a:t>
            </a:r>
            <a:endParaRPr lang="en-GB" altLang="zh-CN" sz="28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altLang="zh-CN" sz="2500" dirty="0"/>
              <a:t>(geo = Earth)</a:t>
            </a:r>
            <a:endParaRPr lang="en-GB" altLang="zh-CN" sz="2500" dirty="0"/>
          </a:p>
          <a:p>
            <a:pPr marL="0" indent="0" algn="ctr">
              <a:buNone/>
            </a:pPr>
            <a:endParaRPr lang="en-GB" altLang="zh-CN" sz="2500" dirty="0"/>
          </a:p>
          <a:p>
            <a:pPr marL="0" indent="0" algn="ctr">
              <a:buNone/>
            </a:pPr>
            <a:r>
              <a:rPr lang="en-GB" altLang="zh-CN" sz="2800" dirty="0"/>
              <a:t>andr</a:t>
            </a:r>
            <a:r>
              <a:rPr lang="en-GB" altLang="zh-CN" sz="2800" dirty="0">
                <a:solidFill>
                  <a:schemeClr val="accent1"/>
                </a:solidFill>
              </a:rPr>
              <a:t>oid =?</a:t>
            </a:r>
            <a:endParaRPr lang="en-GB" altLang="zh-CN" sz="28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altLang="zh-CN" sz="2500" dirty="0"/>
              <a:t>(</a:t>
            </a:r>
            <a:r>
              <a:rPr lang="en-GB" altLang="zh-CN" sz="2500" dirty="0" err="1"/>
              <a:t>andro</a:t>
            </a:r>
            <a:r>
              <a:rPr lang="en-GB" altLang="zh-CN" sz="2500" dirty="0"/>
              <a:t> = human) </a:t>
            </a:r>
            <a:endParaRPr lang="en-GB" altLang="zh-CN" sz="2500" dirty="0"/>
          </a:p>
          <a:p>
            <a:pPr marL="0" indent="0" algn="ctr">
              <a:buNone/>
            </a:pPr>
            <a:endParaRPr lang="en-GB" altLang="zh-CN" sz="2500" dirty="0"/>
          </a:p>
          <a:p>
            <a:pPr marL="0" indent="0" algn="ctr">
              <a:buNone/>
            </a:pPr>
            <a:r>
              <a:rPr lang="en-GB" altLang="zh-CN" sz="2800" dirty="0"/>
              <a:t>spectro</a:t>
            </a:r>
            <a:r>
              <a:rPr lang="en-GB" altLang="zh-CN" sz="2800" dirty="0">
                <a:solidFill>
                  <a:schemeClr val="accent1"/>
                </a:solidFill>
              </a:rPr>
              <a:t>metry = ?</a:t>
            </a:r>
            <a:endParaRPr lang="en-GB" altLang="zh-CN" sz="28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altLang="zh-CN" sz="2500" dirty="0"/>
              <a:t>(spectrum = waves) </a:t>
            </a:r>
            <a:endParaRPr lang="en-GB" altLang="zh-CN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Conjugating Endings: Verbs to nouns</a:t>
            </a:r>
            <a:endParaRPr lang="en-US" altLang="zh-CN"/>
          </a:p>
        </p:txBody>
      </p:sp>
      <p:graphicFrame>
        <p:nvGraphicFramePr>
          <p:cNvPr id="6" name="内容占位符 5"/>
          <p:cNvGraphicFramePr/>
          <p:nvPr>
            <p:ph idx="1"/>
            <p:custDataLst>
              <p:tags r:id="rId1"/>
            </p:custDataLst>
          </p:nvPr>
        </p:nvGraphicFramePr>
        <p:xfrm>
          <a:off x="646430" y="2672080"/>
          <a:ext cx="1114996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930"/>
                <a:gridCol w="2543175"/>
                <a:gridCol w="3443605"/>
                <a:gridCol w="2802255"/>
              </a:tblGrid>
              <a:tr h="548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Latin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Meaning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English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Example</a:t>
                      </a:r>
                      <a:endParaRPr lang="en-US" altLang="zh-CN" sz="2600"/>
                    </a:p>
                  </a:txBody>
                  <a:tcPr/>
                </a:tc>
              </a:tr>
              <a:tr h="548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ago/igo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do/drive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-igate</a:t>
                      </a:r>
                      <a:r>
                        <a:rPr lang="en-US" altLang="zh-CN" sz="2600"/>
                        <a:t>/-igation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navigate</a:t>
                      </a:r>
                      <a:endParaRPr lang="en-US" altLang="zh-CN" sz="2600" b="1"/>
                    </a:p>
                  </a:txBody>
                  <a:tcPr/>
                </a:tc>
              </a:tr>
              <a:tr h="548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facio/ficio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do/make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-fy</a:t>
                      </a:r>
                      <a:r>
                        <a:rPr lang="en-US" altLang="zh-CN" sz="2600"/>
                        <a:t>/-fication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clarify</a:t>
                      </a:r>
                      <a:endParaRPr lang="en-US" altLang="zh-CN" sz="2600" b="1"/>
                    </a:p>
                  </a:txBody>
                  <a:tcPr/>
                </a:tc>
              </a:tr>
              <a:tr h="548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capio/cipio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take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-cipate</a:t>
                      </a:r>
                      <a:r>
                        <a:rPr lang="en-US" altLang="zh-CN" sz="2600"/>
                        <a:t>/-cipation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/>
                        <a:t>participate</a:t>
                      </a:r>
                      <a:endParaRPr lang="en-US" altLang="zh-CN" sz="2600" b="1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65810" y="5266055"/>
            <a:ext cx="9431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navi = boat; clari = clear; parti = part</a:t>
            </a:r>
            <a:endParaRPr lang="en-US" altLang="zh-CN"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Conjugating Endings: Diminutives</a:t>
            </a:r>
            <a:endParaRPr lang="en-US" altLang="zh-CN"/>
          </a:p>
        </p:txBody>
      </p:sp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810457" y="2624877"/>
          <a:ext cx="10555605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665"/>
                <a:gridCol w="2809240"/>
                <a:gridCol w="445770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Latin Ending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English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Example</a:t>
                      </a:r>
                      <a:endParaRPr lang="en-US" altLang="zh-CN" sz="26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-culus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-cule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molecule</a:t>
                      </a:r>
                      <a:endParaRPr lang="en-US" altLang="zh-CN" sz="26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-uleus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-ule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module</a:t>
                      </a:r>
                      <a:endParaRPr lang="en-US" altLang="zh-CN" sz="26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-eus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nucleus</a:t>
                      </a:r>
                      <a:endParaRPr lang="en-US" altLang="zh-CN" sz="26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919480" y="5017135"/>
            <a:ext cx="9306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mole = mass; modus = measurement; nux = nut</a:t>
            </a:r>
            <a:endParaRPr lang="en-US" altLang="zh-CN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1287344"/>
          </a:xfrm>
        </p:spPr>
        <p:txBody>
          <a:bodyPr/>
          <a:lstStyle/>
          <a:p>
            <a:r>
              <a:rPr lang="en-GB" altLang="zh-CN" dirty="0"/>
              <a:t>What do these characters have in common?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4047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zh-CN" altLang="en-US" sz="3500" dirty="0"/>
              <a:t>快</a:t>
            </a:r>
            <a:endParaRPr lang="en-US" altLang="zh-CN" sz="3500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zh-CN" altLang="en-US" sz="3500" dirty="0"/>
              <a:t>恋</a:t>
            </a:r>
            <a:endParaRPr lang="en-US" altLang="zh-CN" sz="3500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zh-CN" altLang="en-US" sz="3500" dirty="0"/>
              <a:t>惠</a:t>
            </a:r>
            <a:endParaRPr lang="en-US" altLang="zh-CN" sz="3500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zh-CN" altLang="en-US" sz="3500" dirty="0"/>
              <a:t>怩</a:t>
            </a:r>
            <a:endParaRPr lang="en-US" altLang="zh-CN" sz="3500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zh-CN" altLang="en-US" sz="3500" dirty="0"/>
              <a:t>怏</a:t>
            </a:r>
            <a:endParaRPr lang="en-US" altLang="zh-CN" sz="3500" dirty="0"/>
          </a:p>
          <a:p>
            <a:pPr marL="0" indent="0" algn="ctr">
              <a:buNone/>
            </a:pPr>
            <a:endParaRPr lang="zh-CN" alt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Further Reading on Endings</a:t>
            </a:r>
            <a:endParaRPr lang="en-US" altLang="zh-CN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800"/>
              <a:t> https://erenow.net/common/</a:t>
            </a:r>
            <a:endParaRPr lang="en-US" altLang="zh-CN" sz="2800"/>
          </a:p>
          <a:p>
            <a:pPr marL="0" indent="0">
              <a:buNone/>
            </a:pPr>
            <a:r>
              <a:rPr lang="en-US" altLang="zh-CN" sz="2800"/>
              <a:t>	Search Greek and Latin roots of English</a:t>
            </a:r>
            <a:endParaRPr lang="en-US" altLang="zh-CN" sz="2800"/>
          </a:p>
          <a:p>
            <a:endParaRPr lang="en-US" altLang="zh-CN" sz="2800"/>
          </a:p>
          <a:p>
            <a:r>
              <a:rPr lang="en-US" altLang="zh-CN" sz="2800"/>
              <a:t>https://www.oakton.edu/</a:t>
            </a:r>
            <a:endParaRPr lang="en-US" altLang="zh-CN" sz="2800"/>
          </a:p>
          <a:p>
            <a:pPr marL="0" indent="0">
              <a:buNone/>
            </a:pPr>
            <a:r>
              <a:rPr lang="en-US" altLang="zh-CN" sz="2800"/>
              <a:t>	Search Latin roots in English</a:t>
            </a:r>
            <a:endParaRPr lang="en-US" altLang="zh-CN"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Conclusion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18515" y="2222500"/>
            <a:ext cx="10554335" cy="415417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CN" sz="2800"/>
              <a:t>Roots can show us the meaning behind a word, making it easier to understand concepts</a:t>
            </a:r>
            <a:endParaRPr lang="en-US" altLang="zh-CN" sz="2800"/>
          </a:p>
          <a:p>
            <a:pPr marL="514350" indent="-514350">
              <a:buAutoNum type="arabicPeriod"/>
            </a:pPr>
            <a:r>
              <a:rPr lang="en-US" altLang="zh-CN" sz="2800"/>
              <a:t>Learning building blocks is easier than memorising separate words</a:t>
            </a:r>
            <a:endParaRPr lang="en-US" altLang="zh-CN" sz="2800"/>
          </a:p>
          <a:p>
            <a:pPr marL="514350" indent="-514350">
              <a:buAutoNum type="arabicPeriod"/>
            </a:pPr>
            <a:r>
              <a:rPr lang="en-US" altLang="zh-CN" sz="2800"/>
              <a:t>Understanding how to conjugate endings improves your spelling and writing accuracy </a:t>
            </a:r>
            <a:endParaRPr lang="en-US" altLang="zh-CN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What do these words have in common?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76476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zh-CN" sz="3000" dirty="0"/>
              <a:t>Aquarium (</a:t>
            </a:r>
            <a:r>
              <a:rPr lang="zh-CN" altLang="en-US" sz="3000" dirty="0"/>
              <a:t>水族箱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/>
              <a:t>Hydrogen (</a:t>
            </a:r>
            <a:r>
              <a:rPr lang="zh-CN" altLang="en-US" sz="3000" dirty="0"/>
              <a:t>氢气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/>
              <a:t>Dehydrated (</a:t>
            </a:r>
            <a:r>
              <a:rPr lang="zh-CN" altLang="en-US" sz="3000" dirty="0"/>
              <a:t>脱水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/>
              <a:t>Aquamarine (</a:t>
            </a:r>
            <a:r>
              <a:rPr lang="zh-CN" altLang="en-US" sz="3000" dirty="0"/>
              <a:t>青色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/>
              <a:t>Hydroelectric (</a:t>
            </a:r>
            <a:r>
              <a:rPr lang="zh-CN" altLang="en-US" sz="3000" dirty="0"/>
              <a:t>水电</a:t>
            </a:r>
            <a:r>
              <a:rPr lang="en-GB" altLang="zh-CN" sz="3000" dirty="0"/>
              <a:t>) </a:t>
            </a:r>
            <a:endParaRPr lang="en-GB" altLang="zh-CN" sz="3000" dirty="0"/>
          </a:p>
          <a:p>
            <a:pPr marL="0" indent="0"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What do these words have in common?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76476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zh-CN" sz="3000" dirty="0">
                <a:solidFill>
                  <a:srgbClr val="00B0F0"/>
                </a:solidFill>
              </a:rPr>
              <a:t>Aqua</a:t>
            </a:r>
            <a:r>
              <a:rPr lang="en-GB" altLang="zh-CN" sz="3000" dirty="0"/>
              <a:t>rium (</a:t>
            </a:r>
            <a:r>
              <a:rPr lang="zh-CN" altLang="en-US" sz="3000" dirty="0"/>
              <a:t>水族箱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chemeClr val="accent1"/>
                </a:solidFill>
              </a:rPr>
              <a:t>Hydro</a:t>
            </a:r>
            <a:r>
              <a:rPr lang="en-GB" altLang="zh-CN" sz="3000" dirty="0"/>
              <a:t>gen (</a:t>
            </a:r>
            <a:r>
              <a:rPr lang="zh-CN" altLang="en-US" sz="3000" dirty="0"/>
              <a:t>氢气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/>
              <a:t>De</a:t>
            </a:r>
            <a:r>
              <a:rPr lang="en-GB" altLang="zh-CN" sz="3000" dirty="0">
                <a:solidFill>
                  <a:schemeClr val="accent1"/>
                </a:solidFill>
              </a:rPr>
              <a:t>hydra</a:t>
            </a:r>
            <a:r>
              <a:rPr lang="en-GB" altLang="zh-CN" sz="3000" dirty="0"/>
              <a:t>ted (</a:t>
            </a:r>
            <a:r>
              <a:rPr lang="zh-CN" altLang="en-US" sz="3000" dirty="0"/>
              <a:t>脱水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rgbClr val="00B0F0"/>
                </a:solidFill>
              </a:rPr>
              <a:t>Aqua</a:t>
            </a:r>
            <a:r>
              <a:rPr lang="en-GB" altLang="zh-CN" sz="3000" dirty="0"/>
              <a:t>marine (</a:t>
            </a:r>
            <a:r>
              <a:rPr lang="zh-CN" altLang="en-US" sz="3000" dirty="0"/>
              <a:t>青色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chemeClr val="accent1"/>
                </a:solidFill>
              </a:rPr>
              <a:t>Hydro</a:t>
            </a:r>
            <a:r>
              <a:rPr lang="en-GB" altLang="zh-CN" sz="3000" dirty="0"/>
              <a:t>electric (</a:t>
            </a:r>
            <a:r>
              <a:rPr lang="zh-CN" altLang="en-US" sz="3000" dirty="0"/>
              <a:t>水电</a:t>
            </a:r>
            <a:r>
              <a:rPr lang="en-GB" altLang="zh-CN" sz="3000" dirty="0"/>
              <a:t>) </a:t>
            </a:r>
            <a:endParaRPr lang="en-GB" altLang="zh-CN" sz="3000" dirty="0"/>
          </a:p>
          <a:p>
            <a:pPr marL="0" indent="0"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What do these words have in common?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76476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zh-CN" sz="3000" dirty="0">
                <a:solidFill>
                  <a:srgbClr val="00B0F0"/>
                </a:solidFill>
              </a:rPr>
              <a:t>Aqua</a:t>
            </a:r>
            <a:r>
              <a:rPr lang="en-GB" altLang="zh-CN" sz="3000" dirty="0"/>
              <a:t>r</a:t>
            </a:r>
            <a:r>
              <a:rPr lang="en-GB" altLang="zh-CN" sz="3000" u="sng" dirty="0"/>
              <a:t>ium</a:t>
            </a:r>
            <a:r>
              <a:rPr lang="en-GB" altLang="zh-CN" sz="3000" dirty="0"/>
              <a:t> (</a:t>
            </a:r>
            <a:r>
              <a:rPr lang="zh-CN" altLang="en-US" sz="3000" dirty="0"/>
              <a:t>水族箱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chemeClr val="accent1"/>
                </a:solidFill>
              </a:rPr>
              <a:t>Hydro</a:t>
            </a:r>
            <a:r>
              <a:rPr lang="en-GB" altLang="zh-CN" sz="3000" u="sng" dirty="0"/>
              <a:t>gen</a:t>
            </a:r>
            <a:r>
              <a:rPr lang="en-GB" altLang="zh-CN" sz="3000" dirty="0"/>
              <a:t> (</a:t>
            </a:r>
            <a:r>
              <a:rPr lang="zh-CN" altLang="en-US" sz="3000" dirty="0"/>
              <a:t>氢气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u="sng" dirty="0"/>
              <a:t>De</a:t>
            </a:r>
            <a:r>
              <a:rPr lang="en-GB" altLang="zh-CN" sz="3000" dirty="0">
                <a:solidFill>
                  <a:schemeClr val="accent1"/>
                </a:solidFill>
              </a:rPr>
              <a:t>hydra</a:t>
            </a:r>
            <a:r>
              <a:rPr lang="en-GB" altLang="zh-CN" sz="3000" dirty="0"/>
              <a:t>ted (</a:t>
            </a:r>
            <a:r>
              <a:rPr lang="zh-CN" altLang="en-US" sz="3000" dirty="0"/>
              <a:t>脱水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rgbClr val="00B0F0"/>
                </a:solidFill>
              </a:rPr>
              <a:t>Aqua</a:t>
            </a:r>
            <a:r>
              <a:rPr lang="en-GB" altLang="zh-CN" sz="3000" u="sng" dirty="0"/>
              <a:t>mari</a:t>
            </a:r>
            <a:r>
              <a:rPr lang="en-GB" altLang="zh-CN" sz="3000" dirty="0"/>
              <a:t>ne (</a:t>
            </a:r>
            <a:r>
              <a:rPr lang="zh-CN" altLang="en-US" sz="3000" dirty="0"/>
              <a:t>青色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marL="0" indent="0" algn="ctr">
              <a:buNone/>
            </a:pPr>
            <a:r>
              <a:rPr lang="en-GB" altLang="zh-CN" sz="3000" dirty="0">
                <a:solidFill>
                  <a:schemeClr val="accent1"/>
                </a:solidFill>
              </a:rPr>
              <a:t>Hydro</a:t>
            </a:r>
            <a:r>
              <a:rPr lang="en-GB" altLang="zh-CN" sz="3000" u="sng" dirty="0"/>
              <a:t>electr</a:t>
            </a:r>
            <a:r>
              <a:rPr lang="en-GB" altLang="zh-CN" sz="3000" dirty="0"/>
              <a:t>ic (</a:t>
            </a:r>
            <a:r>
              <a:rPr lang="zh-CN" altLang="en-US" sz="3000" dirty="0"/>
              <a:t>水电</a:t>
            </a:r>
            <a:r>
              <a:rPr lang="en-GB" altLang="zh-CN" sz="3000" dirty="0"/>
              <a:t>) </a:t>
            </a:r>
            <a:endParaRPr lang="en-GB" altLang="zh-CN" sz="3000" dirty="0"/>
          </a:p>
          <a:p>
            <a:pPr marL="0" indent="0"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Remember these festivals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sz="2800" u="sng" dirty="0"/>
              <a:t>A</a:t>
            </a:r>
            <a:endParaRPr lang="zh-CN" altLang="en-US" sz="2800" u="sng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altLang="zh-CN" sz="2800" dirty="0"/>
              <a:t> All Hallows’ Eve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Bonfire Night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Pancake Day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Epiphany</a:t>
            </a:r>
            <a:endParaRPr lang="zh-CN" altLang="en-US" sz="2800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altLang="zh-CN" sz="2800" u="sng" dirty="0"/>
              <a:t>B</a:t>
            </a:r>
            <a:endParaRPr lang="zh-CN" altLang="en-US" sz="2800" u="sng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altLang="zh-CN" sz="2800" dirty="0"/>
              <a:t> Saint George’s Day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Saint Patrick’s Day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Saint David’s Day</a:t>
            </a:r>
            <a:endParaRPr lang="en-GB" altLang="zh-CN" sz="2800" dirty="0"/>
          </a:p>
          <a:p>
            <a:pPr>
              <a:lnSpc>
                <a:spcPct val="150000"/>
              </a:lnSpc>
            </a:pPr>
            <a:r>
              <a:rPr lang="en-GB" altLang="zh-CN" sz="2800" dirty="0"/>
              <a:t> Saint Andrew’s Day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Why learn Greek and Latin roots?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712" y="2354265"/>
            <a:ext cx="10554574" cy="41885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altLang="zh-CN" sz="3000" dirty="0"/>
              <a:t> Greek and Latin roots = English’s radicals (</a:t>
            </a:r>
            <a:r>
              <a:rPr lang="zh-CN" altLang="en-US" sz="3000" dirty="0"/>
              <a:t>偏旁</a:t>
            </a:r>
            <a:r>
              <a:rPr lang="en-GB" altLang="zh-CN" sz="3000" dirty="0"/>
              <a:t>)</a:t>
            </a:r>
            <a:endParaRPr lang="en-GB" altLang="zh-CN" sz="3000" dirty="0"/>
          </a:p>
          <a:p>
            <a:pPr lvl="2">
              <a:lnSpc>
                <a:spcPct val="150000"/>
              </a:lnSpc>
            </a:pPr>
            <a:r>
              <a:rPr lang="en-GB" altLang="zh-CN" sz="2600" dirty="0"/>
              <a:t> Familiarity when reading</a:t>
            </a:r>
            <a:endParaRPr lang="en-GB" altLang="zh-CN" sz="2600" dirty="0"/>
          </a:p>
          <a:p>
            <a:pPr>
              <a:lnSpc>
                <a:spcPct val="150000"/>
              </a:lnSpc>
            </a:pPr>
            <a:r>
              <a:rPr lang="en-GB" altLang="zh-CN" sz="3000" dirty="0"/>
              <a:t> Remembering vocabulary</a:t>
            </a:r>
            <a:endParaRPr lang="en-GB" altLang="zh-CN" sz="3000" dirty="0"/>
          </a:p>
          <a:p>
            <a:pPr lvl="2">
              <a:lnSpc>
                <a:spcPct val="150000"/>
              </a:lnSpc>
            </a:pPr>
            <a:r>
              <a:rPr lang="en-GB" altLang="zh-CN" sz="2600" dirty="0"/>
              <a:t> Grouping</a:t>
            </a:r>
            <a:endParaRPr lang="en-GB" altLang="zh-CN" sz="2600" dirty="0"/>
          </a:p>
          <a:p>
            <a:pPr>
              <a:lnSpc>
                <a:spcPct val="150000"/>
              </a:lnSpc>
            </a:pPr>
            <a:r>
              <a:rPr lang="en-GB" altLang="zh-CN" sz="3000" dirty="0"/>
              <a:t> Spelling</a:t>
            </a:r>
            <a:endParaRPr lang="en-GB" altLang="zh-CN" sz="3000" dirty="0"/>
          </a:p>
          <a:p>
            <a:pPr>
              <a:lnSpc>
                <a:spcPct val="150000"/>
              </a:lnSpc>
            </a:pPr>
            <a:r>
              <a:rPr lang="en-GB" altLang="zh-CN" sz="3000" dirty="0"/>
              <a:t> Creating new words</a:t>
            </a:r>
            <a:endParaRPr lang="en-GB" altLang="zh-CN" sz="3000" dirty="0"/>
          </a:p>
          <a:p>
            <a:endParaRPr lang="zh-CN" alt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0001" y="371773"/>
            <a:ext cx="10571998" cy="1211930"/>
          </a:xfrm>
        </p:spPr>
        <p:txBody>
          <a:bodyPr/>
          <a:lstStyle/>
          <a:p>
            <a:r>
              <a:rPr lang="en-GB" altLang="zh-CN" dirty="0"/>
              <a:t>Where do we use Latin and Greek in science?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zh-CN" sz="2800" dirty="0"/>
              <a:t> Your card has either an affix (prefix or suffix) or a root</a:t>
            </a:r>
            <a:endParaRPr lang="en-GB" altLang="zh-CN" sz="2800" dirty="0"/>
          </a:p>
          <a:p>
            <a:endParaRPr lang="en-GB" altLang="zh-CN" sz="2800" dirty="0"/>
          </a:p>
          <a:p>
            <a:r>
              <a:rPr lang="en-GB" altLang="zh-CN" sz="2800" dirty="0"/>
              <a:t> Think of as many scientific words containing your affix or root as you can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871e969c-4253-41b4-9fac-ee34ba8683dc}"/>
</p:tagLst>
</file>

<file path=ppt/tags/tag2.xml><?xml version="1.0" encoding="utf-8"?>
<p:tagLst xmlns:p="http://schemas.openxmlformats.org/presentationml/2006/main">
  <p:tag name="KSO_WM_UNIT_TABLE_BEAUTIFY" val="smartTable{84cc4e8a-eacf-4f6b-8a2e-74a5ee50111b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引用">
  <a:themeElements>
    <a:clrScheme name="引用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引用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引用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引用</Template>
  <TotalTime>0</TotalTime>
  <Words>2407</Words>
  <Application>WPS 演示</Application>
  <PresentationFormat>宽屏</PresentationFormat>
  <Paragraphs>205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Wingdings 2</vt:lpstr>
      <vt:lpstr>Century Gothic</vt:lpstr>
      <vt:lpstr>微软雅黑</vt:lpstr>
      <vt:lpstr>Arial Unicode MS</vt:lpstr>
      <vt:lpstr>Calibri</vt:lpstr>
      <vt:lpstr>引用</vt:lpstr>
      <vt:lpstr>Greek and Latin Roots: the building blocks of scientific writing</vt:lpstr>
      <vt:lpstr>What do these characters have in common?</vt:lpstr>
      <vt:lpstr>What do these words have in common?</vt:lpstr>
      <vt:lpstr>What do these words have in common?</vt:lpstr>
      <vt:lpstr>What do these words have in common?</vt:lpstr>
      <vt:lpstr>Remember these festivals</vt:lpstr>
      <vt:lpstr>Why learn Greek and Latin roots?</vt:lpstr>
      <vt:lpstr>Where do we use Latin and Greek in science?</vt:lpstr>
      <vt:lpstr>PowerPoint 演示文稿</vt:lpstr>
      <vt:lpstr>Biology</vt:lpstr>
      <vt:lpstr>Chemistry</vt:lpstr>
      <vt:lpstr>Maths</vt:lpstr>
      <vt:lpstr>Microscopy</vt:lpstr>
      <vt:lpstr>Dendrochronology</vt:lpstr>
      <vt:lpstr>Dendrography dendro - graphy</vt:lpstr>
      <vt:lpstr>PowerPoint 演示文稿</vt:lpstr>
      <vt:lpstr>Common endings</vt:lpstr>
      <vt:lpstr>PowerPoint 演示文稿</vt:lpstr>
      <vt:lpstr>PowerPoint 演示文稿</vt:lpstr>
      <vt:lpstr>PowerPoint 演示文稿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Greek and Latin Roots for Writing</dc:title>
  <dc:creator>Beatrice Clegg</dc:creator>
  <cp:lastModifiedBy>Administrator</cp:lastModifiedBy>
  <cp:revision>55</cp:revision>
  <dcterms:created xsi:type="dcterms:W3CDTF">2021-04-06T08:37:00Z</dcterms:created>
  <dcterms:modified xsi:type="dcterms:W3CDTF">2021-04-15T04:03:17Z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717339F58516476BBDF8645F437E6925</vt:lpwstr>
  </property>
</Properties>
</file>