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5" r:id="rId7"/>
    <p:sldId id="277" r:id="rId8"/>
    <p:sldId id="282" r:id="rId9"/>
    <p:sldId id="275" r:id="rId10"/>
    <p:sldId id="276" r:id="rId11"/>
    <p:sldId id="273" r:id="rId12"/>
    <p:sldId id="263" r:id="rId13"/>
    <p:sldId id="264" r:id="rId14"/>
    <p:sldId id="268" r:id="rId15"/>
    <p:sldId id="267" r:id="rId16"/>
    <p:sldId id="269" r:id="rId17"/>
    <p:sldId id="274" r:id="rId18"/>
    <p:sldId id="266" r:id="rId19"/>
    <p:sldId id="281" r:id="rId20"/>
    <p:sldId id="278" r:id="rId21"/>
    <p:sldId id="280" r:id="rId22"/>
    <p:sldId id="279" r:id="rId23"/>
    <p:sldId id="27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149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EB5ECD5-515E-4817-8A06-1D2ED2C83850}" type="datetime4">
              <a:rPr lang="en-US" smtClean="0"/>
              <a:pPr/>
              <a:t>2021年4月8日</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1D72EBF8-7CF5-44B7-B2BF-E22DE4D0703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7" name="Freeform 6"/>
          <p:cNvSpPr/>
          <p:nvPr userDrawn="1"/>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userDrawn="1"/>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userDrawn="1"/>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userDrawn="1"/>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a:p>
        </p:txBody>
      </p:sp>
      <p:sp>
        <p:nvSpPr>
          <p:cNvPr id="4" name="Date Placeholder 3"/>
          <p:cNvSpPr>
            <a:spLocks noGrp="1"/>
          </p:cNvSpPr>
          <p:nvPr>
            <p:ph type="dt" sz="half" idx="10"/>
          </p:nvPr>
        </p:nvSpPr>
        <p:spPr/>
        <p:txBody>
          <a:bodyPr/>
          <a:lstStyle/>
          <a:p>
            <a:fld id="{BA5B59F4-DDCB-41FF-83F5-A48440F36FA7}" type="datetime4">
              <a:rPr lang="en-US" smtClean="0"/>
              <a:pPr/>
              <a:t>2021年4月8日</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7" name="Freeform 6"/>
          <p:cNvSpPr/>
          <p:nvPr userDrawn="1"/>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userDrawn="1"/>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userDrawn="1"/>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userDrawn="1"/>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a:p>
        </p:txBody>
      </p:sp>
      <p:sp>
        <p:nvSpPr>
          <p:cNvPr id="4" name="Date Placeholder 3"/>
          <p:cNvSpPr>
            <a:spLocks noGrp="1"/>
          </p:cNvSpPr>
          <p:nvPr>
            <p:ph type="dt" sz="half" idx="10"/>
          </p:nvPr>
        </p:nvSpPr>
        <p:spPr/>
        <p:txBody>
          <a:bodyPr/>
          <a:lstStyle/>
          <a:p>
            <a:fld id="{48056348-D703-428C-A1C4-7D6796EF5F41}" type="datetime4">
              <a:rPr lang="en-US" smtClean="0"/>
              <a:pPr/>
              <a:t>2021年4月8日</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a:xfrm>
            <a:off x="685800" y="1600201"/>
            <a:ext cx="7772400" cy="3733800"/>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32D1919-1B5F-4141-B613-3E5C6008A186}" type="datetime4">
              <a:rPr lang="en-US" smtClean="0"/>
              <a:pPr/>
              <a:t>2021年4月8日</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AD22427-B1DD-49E6-9F05-DE0F1467D7DC}" type="datetime4">
              <a:rPr lang="en-US" smtClean="0"/>
              <a:pPr/>
              <a:t>2021年4月8日</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两项内容">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zh-CN" altLang="en-US" smtClean="0"/>
              <a:t>单击此处编辑母版标题样式</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BCCA7B5-8BC9-491C-A887-7C3E7ED947D8}" type="datetime4">
              <a:rPr lang="en-US" smtClean="0"/>
              <a:pPr/>
              <a:t>2021年4月8日</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BDA18ED0-40F2-434C-A848-B92581875164}" type="datetime4">
              <a:rPr lang="en-US" smtClean="0"/>
              <a:pPr/>
              <a:t>2021年4月8日</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72EBF8-7CF5-44B7-B2BF-E22DE4D0703D}" type="slidenum">
              <a:rPr lang="en-US" smtClean="0"/>
              <a:pPr/>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zh-CN" altLang="en-US" smtClean="0"/>
              <a:t>单击此处编辑母版标题样式</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7855437F-F4F9-44A9-B4D3-9191CA04E889}" type="datetime4">
              <a:rPr lang="en-US" smtClean="0"/>
              <a:pPr/>
              <a:t>2021年4月8日</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39A24E59-01D0-4537-B876-7E5EC75B028D}" type="datetime4">
              <a:rPr lang="en-US" smtClean="0"/>
              <a:pPr/>
              <a:t>2021年4月8日</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内容与标题">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zh-CN" altLang="en-US" smtClean="0"/>
              <a:t>单击此处编辑母版标题样式</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55A2E49-18A1-40BC-BA5D-5A2EC8FDDF15}" type="datetime4">
              <a:rPr lang="en-US" smtClean="0"/>
              <a:pPr/>
              <a:t>2021年4月8日</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zh-CN" altLang="en-US" smtClean="0"/>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图片与标题">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将图片拖动到占位符，或单击添加图标</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2983DA4-3B24-449B-95CA-514EB7E30A99}" type="datetime4">
              <a:rPr lang="en-US" smtClean="0"/>
              <a:pPr/>
              <a:t>2021年4月8日</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zh-CN" altLang="en-US" smtClean="0"/>
              <a:t>单击此处编辑母版标题样式</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zh-CN" altLang="en-US" smtClean="0"/>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w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942120D2-3948-4F8F-BE5D-E7E7D97880B2}" type="datetime4">
              <a:rPr lang="en-US" smtClean="0"/>
              <a:pPr/>
              <a:t>2021年4月8日</a:t>
            </a:fld>
            <a:endParaRPr lang="en-US" dirty="0" err="1"/>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dirty="0"/>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1D72EBF8-7CF5-44B7-B2BF-E22DE4D0703D}"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409450" y="797024"/>
            <a:ext cx="7157169" cy="1524000"/>
          </a:xfrm>
        </p:spPr>
        <p:txBody>
          <a:bodyPr/>
          <a:lstStyle/>
          <a:p>
            <a:r>
              <a:rPr kumimoji="1" lang="en-US" altLang="zh-CN" dirty="0" smtClean="0"/>
              <a:t>MAKE  YOUR WRITING FLOW</a:t>
            </a:r>
            <a:endParaRPr kumimoji="1" lang="zh-CN" altLang="en-US" dirty="0"/>
          </a:p>
        </p:txBody>
      </p:sp>
      <p:sp>
        <p:nvSpPr>
          <p:cNvPr id="3" name="副标题 2"/>
          <p:cNvSpPr>
            <a:spLocks noGrp="1"/>
          </p:cNvSpPr>
          <p:nvPr>
            <p:ph type="subTitle" idx="1"/>
          </p:nvPr>
        </p:nvSpPr>
        <p:spPr>
          <a:xfrm>
            <a:off x="2512035" y="2535114"/>
            <a:ext cx="3886200" cy="1825625"/>
          </a:xfrm>
        </p:spPr>
        <p:txBody>
          <a:bodyPr/>
          <a:lstStyle/>
          <a:p>
            <a:r>
              <a:rPr kumimoji="1" lang="en-US" altLang="zh-CN" dirty="0" smtClean="0"/>
              <a:t>Coherence &amp; Cohesion</a:t>
            </a:r>
            <a:endParaRPr kumimoji="1" lang="zh-CN" altLang="en-US" dirty="0"/>
          </a:p>
        </p:txBody>
      </p:sp>
      <p:pic>
        <p:nvPicPr>
          <p:cNvPr id="4" name="图片 3"/>
          <p:cNvPicPr>
            <a:picLocks noChangeAspect="1"/>
          </p:cNvPicPr>
          <p:nvPr/>
        </p:nvPicPr>
        <p:blipFill>
          <a:blip r:embed="rId2"/>
          <a:stretch>
            <a:fillRect/>
          </a:stretch>
        </p:blipFill>
        <p:spPr>
          <a:xfrm>
            <a:off x="6148919" y="2708005"/>
            <a:ext cx="2696492" cy="3824388"/>
          </a:xfrm>
          <a:prstGeom prst="rect">
            <a:avLst/>
          </a:prstGeom>
        </p:spPr>
      </p:pic>
      <p:sp>
        <p:nvSpPr>
          <p:cNvPr id="5" name="文本框 4"/>
          <p:cNvSpPr txBox="1"/>
          <p:nvPr/>
        </p:nvSpPr>
        <p:spPr>
          <a:xfrm>
            <a:off x="2325771" y="4360739"/>
            <a:ext cx="3086527" cy="646331"/>
          </a:xfrm>
          <a:prstGeom prst="rect">
            <a:avLst/>
          </a:prstGeom>
          <a:noFill/>
        </p:spPr>
        <p:txBody>
          <a:bodyPr wrap="none" rtlCol="0">
            <a:spAutoFit/>
          </a:bodyPr>
          <a:lstStyle/>
          <a:p>
            <a:pPr algn="ctr"/>
            <a:r>
              <a:rPr kumimoji="1" lang="en-US" altLang="zh-CN" dirty="0" smtClean="0"/>
              <a:t>Xiao Shi</a:t>
            </a:r>
          </a:p>
          <a:p>
            <a:r>
              <a:rPr kumimoji="1" lang="en-US" altLang="zh-CN" dirty="0" smtClean="0"/>
              <a:t>Center for Language Education  </a:t>
            </a:r>
            <a:endParaRPr kumimoji="1" lang="zh-CN" altLang="en-US" dirty="0"/>
          </a:p>
        </p:txBody>
      </p:sp>
    </p:spTree>
    <p:extLst>
      <p:ext uri="{BB962C8B-B14F-4D97-AF65-F5344CB8AC3E}">
        <p14:creationId xmlns:p14="http://schemas.microsoft.com/office/powerpoint/2010/main" val="160857940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cohesion </a:t>
            </a:r>
            <a:endParaRPr kumimoji="1" lang="zh-CN" altLang="en-US" dirty="0"/>
          </a:p>
        </p:txBody>
      </p:sp>
      <p:sp>
        <p:nvSpPr>
          <p:cNvPr id="5" name="文本框 4"/>
          <p:cNvSpPr txBox="1"/>
          <p:nvPr/>
        </p:nvSpPr>
        <p:spPr>
          <a:xfrm>
            <a:off x="955867" y="3716423"/>
            <a:ext cx="7682832" cy="2215991"/>
          </a:xfrm>
          <a:prstGeom prst="rect">
            <a:avLst/>
          </a:prstGeom>
          <a:noFill/>
        </p:spPr>
        <p:txBody>
          <a:bodyPr wrap="square" rtlCol="0">
            <a:spAutoFit/>
          </a:bodyPr>
          <a:lstStyle/>
          <a:p>
            <a:r>
              <a:rPr kumimoji="1" lang="en-US" altLang="zh-CN" sz="2400" dirty="0"/>
              <a:t>My favorite color is blue. I like </a:t>
            </a:r>
            <a:r>
              <a:rPr kumimoji="1" lang="en-US" altLang="zh-CN" sz="2400" dirty="0">
                <a:solidFill>
                  <a:srgbClr val="57CDFF"/>
                </a:solidFill>
              </a:rPr>
              <a:t>it</a:t>
            </a:r>
            <a:r>
              <a:rPr kumimoji="1" lang="en-US" altLang="zh-CN" sz="2400" dirty="0"/>
              <a:t> because </a:t>
            </a:r>
            <a:r>
              <a:rPr kumimoji="1" lang="en-US" altLang="zh-CN" sz="2400" dirty="0">
                <a:solidFill>
                  <a:srgbClr val="57CDFF"/>
                </a:solidFill>
              </a:rPr>
              <a:t>it </a:t>
            </a:r>
            <a:r>
              <a:rPr kumimoji="1" lang="en-US" altLang="zh-CN" sz="2400" dirty="0"/>
              <a:t>reminds me of the clear sky </a:t>
            </a:r>
            <a:r>
              <a:rPr kumimoji="1" lang="en-US" altLang="zh-CN" sz="2400" dirty="0" smtClean="0"/>
              <a:t>in the sunny days. </a:t>
            </a:r>
            <a:r>
              <a:rPr lang="en-US" altLang="zh-CN" sz="2400" dirty="0"/>
              <a:t>I </a:t>
            </a:r>
            <a:r>
              <a:rPr lang="en-US" altLang="zh-CN" sz="2400" dirty="0" smtClean="0"/>
              <a:t>like to </a:t>
            </a:r>
            <a:r>
              <a:rPr lang="en-US" altLang="zh-CN" sz="2400" dirty="0"/>
              <a:t>go outside </a:t>
            </a:r>
            <a:r>
              <a:rPr lang="en-US" altLang="zh-CN" sz="2400" dirty="0">
                <a:solidFill>
                  <a:srgbClr val="57CDFF"/>
                </a:solidFill>
              </a:rPr>
              <a:t>in those days</a:t>
            </a:r>
            <a:r>
              <a:rPr lang="en-US" altLang="zh-CN" sz="2400" dirty="0"/>
              <a:t>, lie on the grass and look into </a:t>
            </a:r>
            <a:r>
              <a:rPr lang="en-US" altLang="zh-CN" sz="2400" dirty="0">
                <a:solidFill>
                  <a:srgbClr val="57CDFF"/>
                </a:solidFill>
              </a:rPr>
              <a:t>the </a:t>
            </a:r>
            <a:r>
              <a:rPr lang="en-US" altLang="zh-CN" sz="2400" dirty="0" smtClean="0">
                <a:solidFill>
                  <a:srgbClr val="57CDFF"/>
                </a:solidFill>
              </a:rPr>
              <a:t>blue sky </a:t>
            </a:r>
            <a:r>
              <a:rPr lang="en-US" altLang="zh-CN" sz="2400" dirty="0"/>
              <a:t>when I am stressed. </a:t>
            </a:r>
            <a:r>
              <a:rPr lang="en-US" altLang="zh-CN" sz="2400" dirty="0">
                <a:solidFill>
                  <a:schemeClr val="accent2">
                    <a:lumMod val="60000"/>
                    <a:lumOff val="40000"/>
                  </a:schemeClr>
                </a:solidFill>
              </a:rPr>
              <a:t>It</a:t>
            </a:r>
            <a:r>
              <a:rPr lang="en-US" altLang="zh-CN" sz="2400" dirty="0"/>
              <a:t> </a:t>
            </a:r>
            <a:r>
              <a:rPr lang="en-US" altLang="zh-CN" sz="2400" dirty="0" smtClean="0"/>
              <a:t>relaxes me </a:t>
            </a:r>
            <a:r>
              <a:rPr lang="en-US" altLang="zh-CN" sz="2400" dirty="0"/>
              <a:t>and takes all my worries away. </a:t>
            </a:r>
            <a:r>
              <a:rPr lang="en-US" altLang="zh-CN" sz="2400" dirty="0">
                <a:solidFill>
                  <a:srgbClr val="57CDFF"/>
                </a:solidFill>
              </a:rPr>
              <a:t>For this reason</a:t>
            </a:r>
            <a:r>
              <a:rPr lang="en-US" altLang="zh-CN" sz="2400" dirty="0"/>
              <a:t>, blue is my </a:t>
            </a:r>
            <a:r>
              <a:rPr lang="en-US" altLang="zh-CN" sz="2400" dirty="0">
                <a:solidFill>
                  <a:srgbClr val="57CDFF"/>
                </a:solidFill>
              </a:rPr>
              <a:t>preferred color</a:t>
            </a:r>
            <a:r>
              <a:rPr lang="en-US" altLang="zh-CN" sz="2400" dirty="0"/>
              <a:t>.</a:t>
            </a:r>
            <a:endParaRPr lang="zh-CN" altLang="zh-CN" sz="2400" dirty="0"/>
          </a:p>
          <a:p>
            <a:endParaRPr kumimoji="1" lang="zh-CN" altLang="en-US" dirty="0"/>
          </a:p>
        </p:txBody>
      </p:sp>
      <p:pic>
        <p:nvPicPr>
          <p:cNvPr id="20" name="图片 19">
            <a:extLst>
              <a:ext uri="{FF2B5EF4-FFF2-40B4-BE49-F238E27FC236}">
                <a16:creationId xmlns="" xmlns:a16="http://schemas.microsoft.com/office/drawing/2014/main" id="{B43FEECC-174A-4526-B391-86E44276B4E3}"/>
              </a:ext>
            </a:extLst>
          </p:cNvPr>
          <p:cNvPicPr>
            <a:picLocks noChangeAspect="1"/>
          </p:cNvPicPr>
          <p:nvPr/>
        </p:nvPicPr>
        <p:blipFill>
          <a:blip r:embed="rId2"/>
          <a:stretch>
            <a:fillRect/>
          </a:stretch>
        </p:blipFill>
        <p:spPr>
          <a:xfrm>
            <a:off x="1193800" y="1788459"/>
            <a:ext cx="6756400" cy="1879600"/>
          </a:xfrm>
          <a:prstGeom prst="rect">
            <a:avLst/>
          </a:prstGeom>
        </p:spPr>
      </p:pic>
      <p:pic>
        <p:nvPicPr>
          <p:cNvPr id="22" name="图片 21">
            <a:extLst>
              <a:ext uri="{FF2B5EF4-FFF2-40B4-BE49-F238E27FC236}">
                <a16:creationId xmlns="" xmlns:a16="http://schemas.microsoft.com/office/drawing/2014/main" id="{5503B027-5EDC-4FC4-BB08-D0A21DB074AE}"/>
              </a:ext>
            </a:extLst>
          </p:cNvPr>
          <p:cNvPicPr>
            <a:picLocks noChangeAspect="1"/>
          </p:cNvPicPr>
          <p:nvPr/>
        </p:nvPicPr>
        <p:blipFill>
          <a:blip r:embed="rId3"/>
          <a:stretch>
            <a:fillRect/>
          </a:stretch>
        </p:blipFill>
        <p:spPr>
          <a:xfrm>
            <a:off x="4701039" y="1909256"/>
            <a:ext cx="2682540" cy="1585386"/>
          </a:xfrm>
          <a:prstGeom prst="rightArrowCallout">
            <a:avLst/>
          </a:prstGeom>
          <a:ln w="28575">
            <a:solidFill>
              <a:schemeClr val="bg2"/>
            </a:solidFill>
          </a:ln>
        </p:spPr>
      </p:pic>
      <p:sp>
        <p:nvSpPr>
          <p:cNvPr id="30" name="矩形 29">
            <a:extLst>
              <a:ext uri="{FF2B5EF4-FFF2-40B4-BE49-F238E27FC236}">
                <a16:creationId xmlns="" xmlns:a16="http://schemas.microsoft.com/office/drawing/2014/main" id="{CD8BCA51-07F8-4FBA-9569-943585D284AF}"/>
              </a:ext>
            </a:extLst>
          </p:cNvPr>
          <p:cNvSpPr/>
          <p:nvPr/>
        </p:nvSpPr>
        <p:spPr>
          <a:xfrm>
            <a:off x="2743200" y="2377440"/>
            <a:ext cx="185154" cy="701262"/>
          </a:xfrm>
          <a:prstGeom prst="rect">
            <a:avLst/>
          </a:prstGeom>
          <a:solidFill>
            <a:srgbClr val="4F81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 name="图片 34">
            <a:extLst>
              <a:ext uri="{FF2B5EF4-FFF2-40B4-BE49-F238E27FC236}">
                <a16:creationId xmlns="" xmlns:a16="http://schemas.microsoft.com/office/drawing/2014/main" id="{F89A5D54-BD64-4681-B773-03F643B8D116}"/>
              </a:ext>
            </a:extLst>
          </p:cNvPr>
          <p:cNvPicPr>
            <a:picLocks noChangeAspect="1"/>
          </p:cNvPicPr>
          <p:nvPr/>
        </p:nvPicPr>
        <p:blipFill>
          <a:blip r:embed="rId4"/>
          <a:stretch>
            <a:fillRect/>
          </a:stretch>
        </p:blipFill>
        <p:spPr>
          <a:xfrm>
            <a:off x="2973797" y="1895448"/>
            <a:ext cx="1779721" cy="1628470"/>
          </a:xfrm>
          <a:prstGeom prst="rect">
            <a:avLst/>
          </a:prstGeom>
        </p:spPr>
      </p:pic>
      <p:pic>
        <p:nvPicPr>
          <p:cNvPr id="37" name="图片 36">
            <a:extLst>
              <a:ext uri="{FF2B5EF4-FFF2-40B4-BE49-F238E27FC236}">
                <a16:creationId xmlns="" xmlns:a16="http://schemas.microsoft.com/office/drawing/2014/main" id="{F84FED01-A127-4F3C-A0F6-4743817E6EA6}"/>
              </a:ext>
            </a:extLst>
          </p:cNvPr>
          <p:cNvPicPr>
            <a:picLocks noChangeAspect="1"/>
          </p:cNvPicPr>
          <p:nvPr/>
        </p:nvPicPr>
        <p:blipFill>
          <a:blip r:embed="rId5"/>
          <a:stretch>
            <a:fillRect/>
          </a:stretch>
        </p:blipFill>
        <p:spPr>
          <a:xfrm>
            <a:off x="4797283" y="1909256"/>
            <a:ext cx="1562877" cy="1640710"/>
          </a:xfrm>
          <a:prstGeom prst="rect">
            <a:avLst/>
          </a:prstGeom>
        </p:spPr>
      </p:pic>
      <p:pic>
        <p:nvPicPr>
          <p:cNvPr id="39" name="图片 38">
            <a:extLst>
              <a:ext uri="{FF2B5EF4-FFF2-40B4-BE49-F238E27FC236}">
                <a16:creationId xmlns="" xmlns:a16="http://schemas.microsoft.com/office/drawing/2014/main" id="{919F9164-7A66-4B27-A20B-D5A8592BF88A}"/>
              </a:ext>
            </a:extLst>
          </p:cNvPr>
          <p:cNvPicPr>
            <a:picLocks noChangeAspect="1"/>
          </p:cNvPicPr>
          <p:nvPr/>
        </p:nvPicPr>
        <p:blipFill>
          <a:blip r:embed="rId6"/>
          <a:stretch>
            <a:fillRect/>
          </a:stretch>
        </p:blipFill>
        <p:spPr>
          <a:xfrm>
            <a:off x="4770989" y="1899096"/>
            <a:ext cx="1709771" cy="1656731"/>
          </a:xfrm>
          <a:prstGeom prst="rect">
            <a:avLst/>
          </a:prstGeom>
        </p:spPr>
      </p:pic>
      <p:sp>
        <p:nvSpPr>
          <p:cNvPr id="44" name="矩形 43">
            <a:extLst>
              <a:ext uri="{FF2B5EF4-FFF2-40B4-BE49-F238E27FC236}">
                <a16:creationId xmlns="" xmlns:a16="http://schemas.microsoft.com/office/drawing/2014/main" id="{02D9A462-4B9F-4D87-B3AB-DA1457635184}"/>
              </a:ext>
            </a:extLst>
          </p:cNvPr>
          <p:cNvSpPr/>
          <p:nvPr/>
        </p:nvSpPr>
        <p:spPr>
          <a:xfrm>
            <a:off x="6485222" y="1909256"/>
            <a:ext cx="1352600" cy="1624822"/>
          </a:xfrm>
          <a:prstGeom prst="rect">
            <a:avLst/>
          </a:prstGeom>
          <a:solidFill>
            <a:srgbClr val="4F81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图片 42">
            <a:extLst>
              <a:ext uri="{FF2B5EF4-FFF2-40B4-BE49-F238E27FC236}">
                <a16:creationId xmlns="" xmlns:a16="http://schemas.microsoft.com/office/drawing/2014/main" id="{43A1F043-E343-4598-94CF-E37F1CADD67C}"/>
              </a:ext>
            </a:extLst>
          </p:cNvPr>
          <p:cNvPicPr>
            <a:picLocks noChangeAspect="1"/>
          </p:cNvPicPr>
          <p:nvPr/>
        </p:nvPicPr>
        <p:blipFill>
          <a:blip r:embed="rId7"/>
          <a:stretch>
            <a:fillRect/>
          </a:stretch>
        </p:blipFill>
        <p:spPr>
          <a:xfrm>
            <a:off x="6485222" y="2269343"/>
            <a:ext cx="448575" cy="865211"/>
          </a:xfrm>
          <a:prstGeom prst="rightArrow">
            <a:avLst/>
          </a:prstGeom>
          <a:ln w="19050">
            <a:noFill/>
          </a:ln>
        </p:spPr>
      </p:pic>
      <p:pic>
        <p:nvPicPr>
          <p:cNvPr id="45" name="图片 44">
            <a:extLst>
              <a:ext uri="{FF2B5EF4-FFF2-40B4-BE49-F238E27FC236}">
                <a16:creationId xmlns="" xmlns:a16="http://schemas.microsoft.com/office/drawing/2014/main" id="{36FB9C60-7276-429A-920E-1AF9AEB59C61}"/>
              </a:ext>
            </a:extLst>
          </p:cNvPr>
          <p:cNvPicPr>
            <a:picLocks noChangeAspect="1"/>
          </p:cNvPicPr>
          <p:nvPr/>
        </p:nvPicPr>
        <p:blipFill>
          <a:blip r:embed="rId4"/>
          <a:stretch>
            <a:fillRect/>
          </a:stretch>
        </p:blipFill>
        <p:spPr>
          <a:xfrm>
            <a:off x="4750669" y="2269343"/>
            <a:ext cx="563477" cy="926577"/>
          </a:xfrm>
          <a:prstGeom prst="rightArrow">
            <a:avLst/>
          </a:prstGeom>
          <a:ln w="19050">
            <a:noFill/>
          </a:ln>
        </p:spPr>
      </p:pic>
      <p:grpSp>
        <p:nvGrpSpPr>
          <p:cNvPr id="27" name="组合 26">
            <a:extLst>
              <a:ext uri="{FF2B5EF4-FFF2-40B4-BE49-F238E27FC236}">
                <a16:creationId xmlns="" xmlns:a16="http://schemas.microsoft.com/office/drawing/2014/main" id="{A7C7EFC6-0BE4-4F75-A035-3D39B81D7B1B}"/>
              </a:ext>
            </a:extLst>
          </p:cNvPr>
          <p:cNvGrpSpPr/>
          <p:nvPr/>
        </p:nvGrpSpPr>
        <p:grpSpPr>
          <a:xfrm>
            <a:off x="1336658" y="1899095"/>
            <a:ext cx="2209182" cy="1656731"/>
            <a:chOff x="1193801" y="4622799"/>
            <a:chExt cx="2831303" cy="1746838"/>
          </a:xfrm>
        </p:grpSpPr>
        <p:sp>
          <p:nvSpPr>
            <p:cNvPr id="28" name="矩形 27">
              <a:extLst>
                <a:ext uri="{FF2B5EF4-FFF2-40B4-BE49-F238E27FC236}">
                  <a16:creationId xmlns="" xmlns:a16="http://schemas.microsoft.com/office/drawing/2014/main" id="{EB2931EF-0799-4657-9EB6-A92DCD0AAD3F}"/>
                </a:ext>
              </a:extLst>
            </p:cNvPr>
            <p:cNvSpPr/>
            <p:nvPr/>
          </p:nvSpPr>
          <p:spPr>
            <a:xfrm>
              <a:off x="1193801" y="4622799"/>
              <a:ext cx="2098169" cy="1746838"/>
            </a:xfrm>
            <a:prstGeom prst="rect">
              <a:avLst/>
            </a:prstGeom>
            <a:solidFill>
              <a:srgbClr val="4F81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 name="箭头: 右 28">
              <a:extLst>
                <a:ext uri="{FF2B5EF4-FFF2-40B4-BE49-F238E27FC236}">
                  <a16:creationId xmlns="" xmlns:a16="http://schemas.microsoft.com/office/drawing/2014/main" id="{9EF9B31F-268E-451A-A91E-61D1495CB8DF}"/>
                </a:ext>
              </a:extLst>
            </p:cNvPr>
            <p:cNvSpPr/>
            <p:nvPr/>
          </p:nvSpPr>
          <p:spPr>
            <a:xfrm>
              <a:off x="3115904" y="5052060"/>
              <a:ext cx="909200" cy="858521"/>
            </a:xfrm>
            <a:prstGeom prst="rightArrow">
              <a:avLst/>
            </a:prstGeom>
            <a:solidFill>
              <a:srgbClr val="4F81B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extLst>
      <p:ext uri="{BB962C8B-B14F-4D97-AF65-F5344CB8AC3E}">
        <p14:creationId xmlns:p14="http://schemas.microsoft.com/office/powerpoint/2010/main" val="62647960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cohesion</a:t>
            </a:r>
            <a:endParaRPr kumimoji="1" lang="zh-CN" altLang="en-US" dirty="0"/>
          </a:p>
        </p:txBody>
      </p:sp>
      <p:sp>
        <p:nvSpPr>
          <p:cNvPr id="3" name="内容占位符 2"/>
          <p:cNvSpPr>
            <a:spLocks noGrp="1"/>
          </p:cNvSpPr>
          <p:nvPr>
            <p:ph idx="1"/>
          </p:nvPr>
        </p:nvSpPr>
        <p:spPr>
          <a:xfrm>
            <a:off x="685799" y="1230480"/>
            <a:ext cx="7990305" cy="2352257"/>
          </a:xfrm>
        </p:spPr>
        <p:txBody>
          <a:bodyPr>
            <a:normAutofit lnSpcReduction="10000"/>
          </a:bodyPr>
          <a:lstStyle/>
          <a:p>
            <a:pPr marL="582930" indent="-514350">
              <a:buFont typeface="+mj-lt"/>
              <a:buAutoNum type="arabicPeriod"/>
            </a:pPr>
            <a:r>
              <a:rPr kumimoji="1" lang="en-US" altLang="zh-CN" sz="2800" u="sng" dirty="0" smtClean="0"/>
              <a:t>Tip 1 :  </a:t>
            </a:r>
            <a:r>
              <a:rPr lang="en-US" altLang="zh-CN" sz="2800" u="sng" dirty="0"/>
              <a:t>Put new information </a:t>
            </a:r>
            <a:r>
              <a:rPr lang="en-US" altLang="zh-CN" sz="2800" u="sng" dirty="0" smtClean="0"/>
              <a:t>last</a:t>
            </a:r>
            <a:endParaRPr kumimoji="1" lang="en-US" altLang="zh-CN" sz="2800" u="sng" dirty="0"/>
          </a:p>
          <a:p>
            <a:pPr marL="68580" indent="0">
              <a:buNone/>
            </a:pPr>
            <a:endParaRPr lang="en-US" altLang="zh-CN" dirty="0" smtClean="0"/>
          </a:p>
          <a:p>
            <a:pPr marL="68580" indent="0">
              <a:buNone/>
            </a:pPr>
            <a:r>
              <a:rPr lang="en-US" altLang="zh-CN" sz="2400" dirty="0" smtClean="0"/>
              <a:t>Farmers </a:t>
            </a:r>
            <a:r>
              <a:rPr lang="en-US" altLang="zh-CN" sz="2400" dirty="0"/>
              <a:t>try to provide optimal growing conditions for crops by using soil additives to adjust soil </a:t>
            </a:r>
            <a:r>
              <a:rPr lang="en-US" altLang="zh-CN" sz="2400" dirty="0" err="1"/>
              <a:t>pH.</a:t>
            </a:r>
            <a:r>
              <a:rPr lang="en-US" altLang="zh-CN" sz="2400" dirty="0"/>
              <a:t> Garden </a:t>
            </a:r>
            <a:r>
              <a:rPr lang="en-US" altLang="zh-CN" sz="2400" dirty="0" smtClean="0"/>
              <a:t>lime can </a:t>
            </a:r>
            <a:r>
              <a:rPr lang="en-US" altLang="zh-CN" sz="2400" dirty="0"/>
              <a:t>be used to raise the pH of the soil. Clay soil, which is naturally acidic, often requires addition of agricultural lime</a:t>
            </a:r>
            <a:r>
              <a:rPr lang="en-US" altLang="zh-CN" sz="2400" dirty="0" smtClean="0"/>
              <a:t>.</a:t>
            </a:r>
          </a:p>
        </p:txBody>
      </p:sp>
      <p:sp>
        <p:nvSpPr>
          <p:cNvPr id="4" name="文本框 3"/>
          <p:cNvSpPr txBox="1"/>
          <p:nvPr/>
        </p:nvSpPr>
        <p:spPr>
          <a:xfrm>
            <a:off x="0" y="6146814"/>
            <a:ext cx="9174306" cy="369332"/>
          </a:xfrm>
          <a:prstGeom prst="rect">
            <a:avLst/>
          </a:prstGeom>
          <a:noFill/>
        </p:spPr>
        <p:txBody>
          <a:bodyPr wrap="none" rtlCol="0">
            <a:spAutoFit/>
          </a:bodyPr>
          <a:lstStyle/>
          <a:p>
            <a:r>
              <a:rPr kumimoji="1" lang="en-US" altLang="zh-CN" dirty="0" smtClean="0"/>
              <a:t>Adapted from https</a:t>
            </a:r>
            <a:r>
              <a:rPr kumimoji="1" lang="en-US" altLang="zh-CN" dirty="0"/>
              <a:t>://</a:t>
            </a:r>
            <a:r>
              <a:rPr kumimoji="1" lang="en-US" altLang="zh-CN" dirty="0" err="1"/>
              <a:t>sites.duke.edu</a:t>
            </a:r>
            <a:r>
              <a:rPr kumimoji="1" lang="en-US" altLang="zh-CN" dirty="0"/>
              <a:t>/</a:t>
            </a:r>
            <a:r>
              <a:rPr kumimoji="1" lang="en-US" altLang="zh-CN" dirty="0" err="1"/>
              <a:t>scientificwriting</a:t>
            </a:r>
            <a:r>
              <a:rPr kumimoji="1" lang="en-US" altLang="zh-CN" dirty="0"/>
              <a:t>/lesson-2-cohesion-coherence-and-emphasis/</a:t>
            </a:r>
            <a:endParaRPr kumimoji="1" lang="zh-CN" altLang="en-US" dirty="0"/>
          </a:p>
        </p:txBody>
      </p:sp>
      <p:sp>
        <p:nvSpPr>
          <p:cNvPr id="6" name="文本框 5"/>
          <p:cNvSpPr txBox="1"/>
          <p:nvPr/>
        </p:nvSpPr>
        <p:spPr>
          <a:xfrm>
            <a:off x="685800" y="3769895"/>
            <a:ext cx="7990304" cy="1846659"/>
          </a:xfrm>
          <a:prstGeom prst="rect">
            <a:avLst/>
          </a:prstGeom>
          <a:noFill/>
        </p:spPr>
        <p:txBody>
          <a:bodyPr wrap="square" rtlCol="0">
            <a:spAutoFit/>
          </a:bodyPr>
          <a:lstStyle/>
          <a:p>
            <a:r>
              <a:rPr lang="en-US" altLang="zh-CN" sz="2400" dirty="0"/>
              <a:t>Farmers try to provide optimal growing conditions for crops by using soil additives to adjust soil </a:t>
            </a:r>
            <a:r>
              <a:rPr lang="en-US" altLang="zh-CN" sz="2400" dirty="0" err="1"/>
              <a:t>pH.</a:t>
            </a:r>
            <a:r>
              <a:rPr lang="en-US" altLang="zh-CN" sz="2400" dirty="0"/>
              <a:t> One way to raise the pH of the soil is an additive called garden lime. Garden lime is often added to naturally acidic soils, such as clay soil.</a:t>
            </a:r>
            <a:endParaRPr lang="zh-CN" altLang="zh-CN" sz="2400" dirty="0"/>
          </a:p>
          <a:p>
            <a:endParaRPr kumimoji="1" lang="zh-CN" altLang="en-US" dirty="0"/>
          </a:p>
        </p:txBody>
      </p:sp>
      <p:sp>
        <p:nvSpPr>
          <p:cNvPr id="5" name="心形 4"/>
          <p:cNvSpPr/>
          <p:nvPr/>
        </p:nvSpPr>
        <p:spPr>
          <a:xfrm>
            <a:off x="183444" y="4318000"/>
            <a:ext cx="338667" cy="381000"/>
          </a:xfrm>
          <a:prstGeom prst="heart">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39635316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1590" y="7270"/>
            <a:ext cx="7772400" cy="1143000"/>
          </a:xfrm>
        </p:spPr>
        <p:txBody>
          <a:bodyPr/>
          <a:lstStyle/>
          <a:p>
            <a:r>
              <a:rPr kumimoji="1" lang="en-US" altLang="zh-CN" dirty="0" smtClean="0"/>
              <a:t>cohesion</a:t>
            </a:r>
            <a:endParaRPr kumimoji="1" lang="zh-CN" altLang="en-US" dirty="0"/>
          </a:p>
        </p:txBody>
      </p:sp>
      <p:sp>
        <p:nvSpPr>
          <p:cNvPr id="3" name="内容占位符 2"/>
          <p:cNvSpPr>
            <a:spLocks noGrp="1"/>
          </p:cNvSpPr>
          <p:nvPr>
            <p:ph idx="1"/>
          </p:nvPr>
        </p:nvSpPr>
        <p:spPr>
          <a:xfrm>
            <a:off x="183444" y="1034937"/>
            <a:ext cx="8990862" cy="4891730"/>
          </a:xfrm>
        </p:spPr>
        <p:txBody>
          <a:bodyPr/>
          <a:lstStyle/>
          <a:p>
            <a:pPr marL="525780" indent="-457200">
              <a:buFont typeface="+mj-lt"/>
              <a:buAutoNum type="arabicPeriod"/>
            </a:pPr>
            <a:r>
              <a:rPr lang="en-US" altLang="zh-CN" sz="2800" u="sng" dirty="0" smtClean="0"/>
              <a:t>Tip 1: Put </a:t>
            </a:r>
            <a:r>
              <a:rPr lang="en-US" altLang="zh-CN" sz="2800" u="sng" dirty="0"/>
              <a:t>new information </a:t>
            </a:r>
            <a:r>
              <a:rPr lang="en-US" altLang="zh-CN" sz="2800" u="sng" dirty="0" smtClean="0"/>
              <a:t>last</a:t>
            </a:r>
            <a:endParaRPr kumimoji="1" lang="en-US" altLang="zh-CN" dirty="0"/>
          </a:p>
          <a:p>
            <a:pPr marL="68580" indent="0">
              <a:buNone/>
            </a:pPr>
            <a:r>
              <a:rPr kumimoji="1" lang="en-US" altLang="zh-CN" sz="2400" dirty="0">
                <a:solidFill>
                  <a:srgbClr val="57CDFF"/>
                </a:solidFill>
              </a:rPr>
              <a:t>Farmers try to provide optimal growing conditions for crops </a:t>
            </a:r>
            <a:r>
              <a:rPr lang="en-US" altLang="zh-CN" sz="2800" dirty="0"/>
              <a:t>by </a:t>
            </a:r>
            <a:r>
              <a:rPr kumimoji="1" lang="en-US" altLang="zh-CN" sz="2400" dirty="0">
                <a:solidFill>
                  <a:schemeClr val="accent3">
                    <a:lumMod val="60000"/>
                    <a:lumOff val="40000"/>
                  </a:schemeClr>
                </a:solidFill>
              </a:rPr>
              <a:t>using soil additives to adjust soil </a:t>
            </a:r>
            <a:r>
              <a:rPr kumimoji="1" lang="en-US" altLang="zh-CN" sz="2400" dirty="0" err="1">
                <a:solidFill>
                  <a:schemeClr val="accent3">
                    <a:lumMod val="60000"/>
                    <a:lumOff val="40000"/>
                  </a:schemeClr>
                </a:solidFill>
              </a:rPr>
              <a:t>pH</a:t>
            </a:r>
            <a:r>
              <a:rPr lang="en-US" altLang="zh-CN" sz="2800" dirty="0" err="1"/>
              <a:t>.</a:t>
            </a:r>
            <a:r>
              <a:rPr lang="en-US" altLang="zh-CN" sz="2800" dirty="0"/>
              <a:t> </a:t>
            </a:r>
            <a:endParaRPr lang="en-US" altLang="zh-CN" sz="2800" dirty="0" smtClean="0"/>
          </a:p>
          <a:p>
            <a:pPr marL="68580" indent="0">
              <a:buNone/>
            </a:pPr>
            <a:r>
              <a:rPr kumimoji="1" lang="en-US" altLang="zh-CN" sz="2400" dirty="0" smtClean="0">
                <a:solidFill>
                  <a:schemeClr val="accent3">
                    <a:lumMod val="60000"/>
                    <a:lumOff val="40000"/>
                  </a:schemeClr>
                </a:solidFill>
              </a:rPr>
              <a:t>Garden </a:t>
            </a:r>
            <a:r>
              <a:rPr kumimoji="1" lang="en-US" altLang="zh-CN" sz="2400" dirty="0" smtClean="0">
                <a:solidFill>
                  <a:schemeClr val="accent3">
                    <a:lumMod val="60000"/>
                    <a:lumOff val="40000"/>
                  </a:schemeClr>
                </a:solidFill>
              </a:rPr>
              <a:t>lime </a:t>
            </a:r>
            <a:r>
              <a:rPr lang="en-US" altLang="zh-CN" sz="2800" dirty="0" smtClean="0"/>
              <a:t>can </a:t>
            </a:r>
            <a:r>
              <a:rPr lang="en-US" altLang="zh-CN" sz="2800" dirty="0"/>
              <a:t>be used to </a:t>
            </a:r>
            <a:r>
              <a:rPr kumimoji="1" lang="en-US" altLang="zh-CN" sz="2400" dirty="0">
                <a:solidFill>
                  <a:srgbClr val="57CDFF"/>
                </a:solidFill>
              </a:rPr>
              <a:t>raise the pH of the soil</a:t>
            </a:r>
            <a:r>
              <a:rPr lang="en-US" altLang="zh-CN" sz="2800" dirty="0"/>
              <a:t>. </a:t>
            </a:r>
            <a:endParaRPr lang="en-US" altLang="zh-CN" sz="2800" dirty="0" smtClean="0"/>
          </a:p>
          <a:p>
            <a:pPr marL="68580" indent="0">
              <a:buNone/>
            </a:pPr>
            <a:r>
              <a:rPr kumimoji="1" lang="en-US" altLang="zh-CN" sz="2400" spc="-30" dirty="0" smtClean="0">
                <a:solidFill>
                  <a:schemeClr val="accent3">
                    <a:lumMod val="60000"/>
                    <a:lumOff val="40000"/>
                  </a:schemeClr>
                </a:solidFill>
              </a:rPr>
              <a:t>Clay soil, </a:t>
            </a:r>
            <a:r>
              <a:rPr kumimoji="1" lang="en-US" altLang="zh-CN" sz="2400" spc="-30" dirty="0" smtClean="0">
                <a:solidFill>
                  <a:srgbClr val="FFFFFF"/>
                </a:solidFill>
              </a:rPr>
              <a:t>which is naturally acid, </a:t>
            </a:r>
            <a:r>
              <a:rPr lang="en-US" altLang="zh-CN" sz="2800" spc="-30" dirty="0" smtClean="0"/>
              <a:t>often </a:t>
            </a:r>
            <a:r>
              <a:rPr lang="en-US" altLang="zh-CN" sz="2800" spc="-30" dirty="0"/>
              <a:t>requires </a:t>
            </a:r>
            <a:r>
              <a:rPr kumimoji="1" lang="en-US" altLang="zh-CN" sz="2400" spc="-30" dirty="0"/>
              <a:t>addition of </a:t>
            </a:r>
            <a:r>
              <a:rPr kumimoji="1" lang="en-US" altLang="zh-CN" sz="2400" spc="-30" dirty="0" smtClean="0">
                <a:solidFill>
                  <a:srgbClr val="57CDFF"/>
                </a:solidFill>
              </a:rPr>
              <a:t>garden </a:t>
            </a:r>
            <a:r>
              <a:rPr kumimoji="1" lang="en-US" altLang="zh-CN" sz="2400" spc="-30" dirty="0">
                <a:solidFill>
                  <a:srgbClr val="57CDFF"/>
                </a:solidFill>
              </a:rPr>
              <a:t>lime</a:t>
            </a:r>
            <a:r>
              <a:rPr lang="en-US" altLang="zh-CN" sz="2800" spc="-30" dirty="0"/>
              <a:t>.</a:t>
            </a:r>
            <a:endParaRPr lang="zh-CN" altLang="zh-CN" sz="2800" spc="-30" dirty="0"/>
          </a:p>
          <a:p>
            <a:pPr marL="68580" indent="0">
              <a:buNone/>
            </a:pPr>
            <a:endParaRPr lang="zh-CN" altLang="zh-CN" dirty="0"/>
          </a:p>
        </p:txBody>
      </p:sp>
      <p:sp>
        <p:nvSpPr>
          <p:cNvPr id="5" name="文本框 4"/>
          <p:cNvSpPr txBox="1"/>
          <p:nvPr/>
        </p:nvSpPr>
        <p:spPr>
          <a:xfrm>
            <a:off x="5751992" y="1141885"/>
            <a:ext cx="3231586" cy="369332"/>
          </a:xfrm>
          <a:prstGeom prst="rect">
            <a:avLst/>
          </a:prstGeom>
          <a:noFill/>
        </p:spPr>
        <p:txBody>
          <a:bodyPr wrap="none" rtlCol="0">
            <a:spAutoFit/>
          </a:bodyPr>
          <a:lstStyle/>
          <a:p>
            <a:r>
              <a:rPr kumimoji="1" lang="en-US" altLang="zh-CN" dirty="0" smtClean="0"/>
              <a:t>Identify </a:t>
            </a:r>
            <a:r>
              <a:rPr kumimoji="1" lang="en-US" altLang="zh-CN" dirty="0" smtClean="0">
                <a:solidFill>
                  <a:srgbClr val="57CDFF"/>
                </a:solidFill>
              </a:rPr>
              <a:t>old</a:t>
            </a:r>
            <a:r>
              <a:rPr kumimoji="1" lang="en-US" altLang="zh-CN" dirty="0" smtClean="0"/>
              <a:t> and </a:t>
            </a:r>
            <a:r>
              <a:rPr kumimoji="1" lang="en-US" altLang="zh-CN" dirty="0" smtClean="0">
                <a:solidFill>
                  <a:schemeClr val="accent3">
                    <a:lumMod val="60000"/>
                    <a:lumOff val="40000"/>
                  </a:schemeClr>
                </a:solidFill>
              </a:rPr>
              <a:t>new</a:t>
            </a:r>
            <a:r>
              <a:rPr kumimoji="1" lang="en-US" altLang="zh-CN" dirty="0" smtClean="0"/>
              <a:t> information </a:t>
            </a:r>
            <a:endParaRPr kumimoji="1" lang="zh-CN" altLang="en-US" dirty="0"/>
          </a:p>
        </p:txBody>
      </p:sp>
      <p:sp>
        <p:nvSpPr>
          <p:cNvPr id="6" name="文本框 5"/>
          <p:cNvSpPr txBox="1"/>
          <p:nvPr/>
        </p:nvSpPr>
        <p:spPr>
          <a:xfrm>
            <a:off x="183444" y="3790007"/>
            <a:ext cx="8960556" cy="1846659"/>
          </a:xfrm>
          <a:prstGeom prst="rect">
            <a:avLst/>
          </a:prstGeom>
          <a:noFill/>
        </p:spPr>
        <p:txBody>
          <a:bodyPr wrap="square" rtlCol="0">
            <a:spAutoFit/>
          </a:bodyPr>
          <a:lstStyle/>
          <a:p>
            <a:r>
              <a:rPr kumimoji="1" lang="en-US" altLang="zh-CN" sz="2400" dirty="0">
                <a:solidFill>
                  <a:srgbClr val="57CDFF"/>
                </a:solidFill>
              </a:rPr>
              <a:t>Farmers try to provide optimal growing conditions for crops </a:t>
            </a:r>
            <a:r>
              <a:rPr lang="en-US" altLang="zh-CN" sz="2400" dirty="0"/>
              <a:t>by </a:t>
            </a:r>
            <a:r>
              <a:rPr kumimoji="1" lang="en-US" altLang="zh-CN" sz="2400" dirty="0">
                <a:solidFill>
                  <a:schemeClr val="accent3">
                    <a:lumMod val="60000"/>
                    <a:lumOff val="40000"/>
                  </a:schemeClr>
                </a:solidFill>
              </a:rPr>
              <a:t>using soil additives to adjust soil </a:t>
            </a:r>
            <a:r>
              <a:rPr kumimoji="1" lang="en-US" altLang="zh-CN" sz="2400" dirty="0" err="1">
                <a:solidFill>
                  <a:schemeClr val="accent3">
                    <a:lumMod val="60000"/>
                    <a:lumOff val="40000"/>
                  </a:schemeClr>
                </a:solidFill>
              </a:rPr>
              <a:t>pH</a:t>
            </a:r>
            <a:r>
              <a:rPr lang="en-US" altLang="zh-CN" sz="2400" dirty="0" err="1"/>
              <a:t>.</a:t>
            </a:r>
            <a:r>
              <a:rPr lang="en-US" altLang="zh-CN" sz="2400" dirty="0"/>
              <a:t> </a:t>
            </a:r>
            <a:endParaRPr lang="en-US" altLang="zh-CN" sz="2400" dirty="0" smtClean="0"/>
          </a:p>
          <a:p>
            <a:r>
              <a:rPr lang="en-US" altLang="zh-CN" sz="2400" dirty="0" smtClean="0"/>
              <a:t>One </a:t>
            </a:r>
            <a:r>
              <a:rPr lang="en-US" altLang="zh-CN" sz="2400" dirty="0"/>
              <a:t>way to </a:t>
            </a:r>
            <a:r>
              <a:rPr kumimoji="1" lang="en-US" altLang="zh-CN" sz="2400" dirty="0">
                <a:solidFill>
                  <a:srgbClr val="57CDFF"/>
                </a:solidFill>
              </a:rPr>
              <a:t>raise the pH of the soil </a:t>
            </a:r>
            <a:r>
              <a:rPr lang="en-US" altLang="zh-CN" sz="2400" dirty="0"/>
              <a:t>is an </a:t>
            </a:r>
            <a:r>
              <a:rPr kumimoji="1" lang="en-US" altLang="zh-CN" sz="2400" dirty="0" smtClean="0">
                <a:solidFill>
                  <a:schemeClr val="accent3">
                    <a:lumMod val="60000"/>
                    <a:lumOff val="40000"/>
                  </a:schemeClr>
                </a:solidFill>
              </a:rPr>
              <a:t>called </a:t>
            </a:r>
            <a:r>
              <a:rPr kumimoji="1" lang="en-US" altLang="zh-CN" sz="2400" dirty="0">
                <a:solidFill>
                  <a:schemeClr val="accent3">
                    <a:lumMod val="60000"/>
                    <a:lumOff val="40000"/>
                  </a:schemeClr>
                </a:solidFill>
              </a:rPr>
              <a:t>garden </a:t>
            </a:r>
            <a:r>
              <a:rPr kumimoji="1" lang="en-US" altLang="zh-CN" sz="2400" dirty="0" smtClean="0">
                <a:solidFill>
                  <a:schemeClr val="accent3">
                    <a:lumMod val="60000"/>
                    <a:lumOff val="40000"/>
                  </a:schemeClr>
                </a:solidFill>
              </a:rPr>
              <a:t>lime</a:t>
            </a:r>
            <a:r>
              <a:rPr lang="en-US" altLang="zh-CN" sz="2400" dirty="0" smtClean="0"/>
              <a:t>. </a:t>
            </a:r>
          </a:p>
          <a:p>
            <a:r>
              <a:rPr kumimoji="1" lang="en-US" altLang="zh-CN" sz="2400" dirty="0" smtClean="0">
                <a:solidFill>
                  <a:srgbClr val="57CDFF"/>
                </a:solidFill>
              </a:rPr>
              <a:t>Garden lime </a:t>
            </a:r>
            <a:r>
              <a:rPr lang="en-US" altLang="zh-CN" sz="2400" dirty="0" smtClean="0"/>
              <a:t>is </a:t>
            </a:r>
            <a:r>
              <a:rPr lang="en-US" altLang="zh-CN" sz="2400" dirty="0"/>
              <a:t>often added to </a:t>
            </a:r>
            <a:r>
              <a:rPr kumimoji="1" lang="en-US" altLang="zh-CN" sz="2400" dirty="0">
                <a:solidFill>
                  <a:schemeClr val="accent3">
                    <a:lumMod val="60000"/>
                    <a:lumOff val="40000"/>
                  </a:schemeClr>
                </a:solidFill>
              </a:rPr>
              <a:t>naturally acidic soils, such as clay soil.</a:t>
            </a:r>
            <a:endParaRPr kumimoji="1" lang="zh-CN" altLang="zh-CN" sz="2400" dirty="0">
              <a:solidFill>
                <a:schemeClr val="accent3">
                  <a:lumMod val="60000"/>
                  <a:lumOff val="40000"/>
                </a:schemeClr>
              </a:solidFill>
            </a:endParaRPr>
          </a:p>
          <a:p>
            <a:endParaRPr kumimoji="1" lang="zh-CN" altLang="en-US" dirty="0"/>
          </a:p>
        </p:txBody>
      </p:sp>
      <p:sp>
        <p:nvSpPr>
          <p:cNvPr id="7" name="文本框 6"/>
          <p:cNvSpPr txBox="1"/>
          <p:nvPr/>
        </p:nvSpPr>
        <p:spPr>
          <a:xfrm>
            <a:off x="0" y="6170891"/>
            <a:ext cx="9174306" cy="369332"/>
          </a:xfrm>
          <a:prstGeom prst="rect">
            <a:avLst/>
          </a:prstGeom>
          <a:noFill/>
        </p:spPr>
        <p:txBody>
          <a:bodyPr wrap="none" rtlCol="0">
            <a:spAutoFit/>
          </a:bodyPr>
          <a:lstStyle/>
          <a:p>
            <a:r>
              <a:rPr kumimoji="1" lang="en-US" altLang="zh-CN" dirty="0" smtClean="0"/>
              <a:t>Adapted from https</a:t>
            </a:r>
            <a:r>
              <a:rPr kumimoji="1" lang="en-US" altLang="zh-CN" dirty="0"/>
              <a:t>://</a:t>
            </a:r>
            <a:r>
              <a:rPr kumimoji="1" lang="en-US" altLang="zh-CN" dirty="0" err="1"/>
              <a:t>sites.duke.edu</a:t>
            </a:r>
            <a:r>
              <a:rPr kumimoji="1" lang="en-US" altLang="zh-CN" dirty="0"/>
              <a:t>/</a:t>
            </a:r>
            <a:r>
              <a:rPr kumimoji="1" lang="en-US" altLang="zh-CN" dirty="0" err="1"/>
              <a:t>scientificwriting</a:t>
            </a:r>
            <a:r>
              <a:rPr kumimoji="1" lang="en-US" altLang="zh-CN" dirty="0"/>
              <a:t>/lesson-2-cohesion-coherence-and-emphasis/</a:t>
            </a:r>
            <a:endParaRPr kumimoji="1" lang="zh-CN" altLang="en-US" dirty="0"/>
          </a:p>
        </p:txBody>
      </p:sp>
    </p:spTree>
    <p:extLst>
      <p:ext uri="{BB962C8B-B14F-4D97-AF65-F5344CB8AC3E}">
        <p14:creationId xmlns:p14="http://schemas.microsoft.com/office/powerpoint/2010/main" val="31155536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marL="68580" indent="0">
              <a:buNone/>
            </a:pPr>
            <a:r>
              <a:rPr lang="en-US" altLang="zh-CN" sz="2400" dirty="0" smtClean="0"/>
              <a:t>One of an important features </a:t>
            </a:r>
            <a:r>
              <a:rPr lang="en-US" altLang="zh-CN" sz="2400" dirty="0"/>
              <a:t>of academic </a:t>
            </a:r>
            <a:r>
              <a:rPr lang="en-US" altLang="zh-CN" sz="2400" dirty="0" smtClean="0"/>
              <a:t>writing is cohesion. cohesion </a:t>
            </a:r>
            <a:r>
              <a:rPr lang="en-US" altLang="zh-CN" sz="2400" dirty="0"/>
              <a:t>can help ensure that your writing coheres or 'sticks </a:t>
            </a:r>
            <a:r>
              <a:rPr lang="en-US" altLang="zh-CN" sz="2400" dirty="0" smtClean="0"/>
              <a:t>together’. When your writing coheres, it is easier </a:t>
            </a:r>
            <a:r>
              <a:rPr lang="en-US" altLang="zh-CN" sz="2400" dirty="0"/>
              <a:t>for the reader to follow the main ideas in your essay or report. G</a:t>
            </a:r>
            <a:r>
              <a:rPr lang="en-US" altLang="zh-CN" sz="2400" dirty="0" smtClean="0"/>
              <a:t>ood </a:t>
            </a:r>
            <a:r>
              <a:rPr lang="en-US" altLang="zh-CN" sz="2400" dirty="0"/>
              <a:t>cohesion </a:t>
            </a:r>
            <a:r>
              <a:rPr lang="en-US" altLang="zh-CN" sz="2400" dirty="0" smtClean="0"/>
              <a:t>can be achieved by </a:t>
            </a:r>
            <a:r>
              <a:rPr lang="en-US" altLang="zh-CN" sz="2400" dirty="0"/>
              <a:t>paying attention to five important features. The first </a:t>
            </a:r>
            <a:r>
              <a:rPr lang="en-US" altLang="zh-CN" sz="2400" dirty="0" smtClean="0"/>
              <a:t>important features is </a:t>
            </a:r>
            <a:r>
              <a:rPr lang="en-US" altLang="zh-CN" sz="2400" dirty="0"/>
              <a:t>reference </a:t>
            </a:r>
            <a:r>
              <a:rPr lang="en-US" altLang="zh-CN" sz="2400" dirty="0" smtClean="0"/>
              <a:t>words. </a:t>
            </a:r>
            <a:r>
              <a:rPr lang="en-US" altLang="zh-CN" sz="2400" dirty="0"/>
              <a:t>The second </a:t>
            </a:r>
            <a:r>
              <a:rPr lang="en-US" altLang="zh-CN" sz="2400" dirty="0" smtClean="0"/>
              <a:t>key feature is repeated </a:t>
            </a:r>
            <a:r>
              <a:rPr lang="en-US" altLang="zh-CN" sz="2400" dirty="0"/>
              <a:t>words</a:t>
            </a:r>
            <a:r>
              <a:rPr lang="en-US" altLang="zh-CN" sz="2400" dirty="0" smtClean="0"/>
              <a:t>. </a:t>
            </a:r>
            <a:r>
              <a:rPr lang="en-US" altLang="zh-CN" sz="2400" dirty="0"/>
              <a:t>The third </a:t>
            </a:r>
            <a:r>
              <a:rPr lang="en-US" altLang="zh-CN" sz="2400" dirty="0" smtClean="0"/>
              <a:t>one is </a:t>
            </a:r>
            <a:r>
              <a:rPr lang="en-US" altLang="zh-CN" sz="2400" dirty="0"/>
              <a:t>transition signals. </a:t>
            </a:r>
            <a:r>
              <a:rPr lang="en-US" altLang="zh-CN" sz="2400" dirty="0" smtClean="0"/>
              <a:t>The fourth is substitution. The final important aspect is ellipsis.</a:t>
            </a:r>
            <a:endParaRPr lang="zh-CN" altLang="zh-CN" sz="2400" dirty="0" smtClean="0"/>
          </a:p>
          <a:p>
            <a:pPr marL="68580" indent="0">
              <a:buNone/>
            </a:pPr>
            <a:endParaRPr kumimoji="1" lang="zh-CN" altLang="en-US" dirty="0"/>
          </a:p>
        </p:txBody>
      </p:sp>
      <p:sp>
        <p:nvSpPr>
          <p:cNvPr id="4" name="标题 1"/>
          <p:cNvSpPr>
            <a:spLocks noGrp="1"/>
          </p:cNvSpPr>
          <p:nvPr>
            <p:ph type="title"/>
          </p:nvPr>
        </p:nvSpPr>
        <p:spPr/>
        <p:txBody>
          <a:bodyPr/>
          <a:lstStyle/>
          <a:p>
            <a:r>
              <a:rPr kumimoji="1" lang="en-US" altLang="zh-CN" dirty="0" smtClean="0"/>
              <a:t>cohesion</a:t>
            </a:r>
            <a:endParaRPr kumimoji="1" lang="zh-CN" altLang="en-US" dirty="0"/>
          </a:p>
        </p:txBody>
      </p:sp>
      <p:sp>
        <p:nvSpPr>
          <p:cNvPr id="2" name="文本框 1"/>
          <p:cNvSpPr txBox="1"/>
          <p:nvPr/>
        </p:nvSpPr>
        <p:spPr>
          <a:xfrm>
            <a:off x="1072445" y="6193556"/>
            <a:ext cx="7247935" cy="369332"/>
          </a:xfrm>
          <a:prstGeom prst="rect">
            <a:avLst/>
          </a:prstGeom>
          <a:noFill/>
        </p:spPr>
        <p:txBody>
          <a:bodyPr wrap="none" rtlCol="0">
            <a:spAutoFit/>
          </a:bodyPr>
          <a:lstStyle/>
          <a:p>
            <a:r>
              <a:rPr kumimoji="1" lang="en-US" altLang="zh-CN" dirty="0" smtClean="0"/>
              <a:t>Adapted from https</a:t>
            </a:r>
            <a:r>
              <a:rPr kumimoji="1" lang="en-US" altLang="zh-CN" dirty="0"/>
              <a:t>://</a:t>
            </a:r>
            <a:r>
              <a:rPr kumimoji="1" lang="en-US" altLang="zh-CN" dirty="0" err="1"/>
              <a:t>www.eapfoundation.com</a:t>
            </a:r>
            <a:r>
              <a:rPr kumimoji="1" lang="en-US" altLang="zh-CN" dirty="0"/>
              <a:t>/writing/cohesion/#coherence</a:t>
            </a:r>
            <a:endParaRPr kumimoji="1" lang="zh-CN" altLang="en-US" dirty="0"/>
          </a:p>
        </p:txBody>
      </p:sp>
    </p:spTree>
    <p:extLst>
      <p:ext uri="{BB962C8B-B14F-4D97-AF65-F5344CB8AC3E}">
        <p14:creationId xmlns:p14="http://schemas.microsoft.com/office/powerpoint/2010/main" val="69677434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Cohesion</a:t>
            </a:r>
            <a:endParaRPr kumimoji="1" lang="zh-CN" altLang="en-US" dirty="0"/>
          </a:p>
        </p:txBody>
      </p:sp>
      <p:sp>
        <p:nvSpPr>
          <p:cNvPr id="3" name="内容占位符 2"/>
          <p:cNvSpPr>
            <a:spLocks noGrp="1"/>
          </p:cNvSpPr>
          <p:nvPr>
            <p:ph idx="1"/>
          </p:nvPr>
        </p:nvSpPr>
        <p:spPr>
          <a:xfrm>
            <a:off x="685799" y="1417638"/>
            <a:ext cx="8158112" cy="4762694"/>
          </a:xfrm>
        </p:spPr>
        <p:txBody>
          <a:bodyPr/>
          <a:lstStyle/>
          <a:p>
            <a:pPr marL="525780" indent="-457200">
              <a:buFont typeface="+mj-lt"/>
              <a:buAutoNum type="arabicPeriod" startAt="2"/>
            </a:pPr>
            <a:r>
              <a:rPr lang="en-US" altLang="zh-CN" sz="2400" u="sng" dirty="0" smtClean="0"/>
              <a:t>Tip 2: </a:t>
            </a:r>
            <a:r>
              <a:rPr lang="en-US" altLang="zh-CN" sz="2400" u="sng" dirty="0" smtClean="0">
                <a:solidFill>
                  <a:schemeClr val="accent1">
                    <a:lumMod val="60000"/>
                    <a:lumOff val="40000"/>
                  </a:schemeClr>
                </a:solidFill>
              </a:rPr>
              <a:t>Reference</a:t>
            </a:r>
            <a:r>
              <a:rPr lang="en-US" altLang="zh-CN" sz="2400" u="sng" dirty="0" smtClean="0"/>
              <a:t> /</a:t>
            </a:r>
            <a:r>
              <a:rPr lang="en-US" altLang="zh-CN" sz="2400" u="sng" dirty="0" smtClean="0">
                <a:solidFill>
                  <a:schemeClr val="accent2">
                    <a:lumMod val="60000"/>
                    <a:lumOff val="40000"/>
                  </a:schemeClr>
                </a:solidFill>
              </a:rPr>
              <a:t>substitution words</a:t>
            </a:r>
            <a:r>
              <a:rPr lang="en-US" altLang="zh-CN" sz="2400" u="sng" dirty="0" smtClean="0"/>
              <a:t>/</a:t>
            </a:r>
            <a:r>
              <a:rPr lang="en-US" altLang="zh-CN" sz="2400" u="sng" dirty="0" smtClean="0">
                <a:solidFill>
                  <a:srgbClr val="FCDE70"/>
                </a:solidFill>
              </a:rPr>
              <a:t>ellipsis </a:t>
            </a:r>
            <a:r>
              <a:rPr lang="en-US" altLang="zh-CN" sz="2400" u="sng" dirty="0" smtClean="0"/>
              <a:t> </a:t>
            </a:r>
          </a:p>
          <a:p>
            <a:pPr marL="68580" indent="0">
              <a:buNone/>
            </a:pPr>
            <a:r>
              <a:rPr lang="en-US" altLang="zh-CN" dirty="0" smtClean="0"/>
              <a:t>Reference/substitution words are used </a:t>
            </a:r>
            <a:r>
              <a:rPr lang="en-US" altLang="zh-CN" dirty="0"/>
              <a:t>to refer to </a:t>
            </a:r>
            <a:r>
              <a:rPr lang="en-US" altLang="zh-CN" dirty="0" smtClean="0"/>
              <a:t>something </a:t>
            </a:r>
            <a:r>
              <a:rPr lang="en-US" altLang="zh-CN" dirty="0" smtClean="0"/>
              <a:t>that </a:t>
            </a:r>
            <a:r>
              <a:rPr lang="en-US" altLang="zh-CN" dirty="0"/>
              <a:t>is mentioned </a:t>
            </a:r>
            <a:r>
              <a:rPr lang="en-US" altLang="zh-CN" dirty="0" smtClean="0"/>
              <a:t>earlier in the text. (</a:t>
            </a:r>
            <a:r>
              <a:rPr lang="en-US" altLang="zh-CN" dirty="0" err="1" smtClean="0"/>
              <a:t>eg</a:t>
            </a:r>
            <a:r>
              <a:rPr lang="en-US" altLang="zh-CN" dirty="0" smtClean="0"/>
              <a:t>. it, this, these, one, so</a:t>
            </a:r>
            <a:r>
              <a:rPr lang="en-US" altLang="zh-CN" dirty="0" smtClean="0"/>
              <a:t>). </a:t>
            </a:r>
            <a:r>
              <a:rPr lang="en-US" altLang="zh-CN" dirty="0"/>
              <a:t>Ellipsis means leaving out one or more words, because the meaning is clear from the </a:t>
            </a:r>
            <a:r>
              <a:rPr lang="en-US" altLang="zh-CN" dirty="0" smtClean="0"/>
              <a:t>context</a:t>
            </a:r>
            <a:endParaRPr lang="en-US" altLang="zh-CN" dirty="0" smtClean="0"/>
          </a:p>
          <a:p>
            <a:endParaRPr lang="en-US" altLang="zh-CN" dirty="0"/>
          </a:p>
          <a:p>
            <a:pPr marL="68580" indent="0">
              <a:buNone/>
            </a:pPr>
            <a:r>
              <a:rPr lang="en-US" altLang="zh-CN" dirty="0"/>
              <a:t>One of an important features of academic writing is cohesion</a:t>
            </a:r>
            <a:r>
              <a:rPr lang="en-US" altLang="zh-CN" dirty="0" smtClean="0"/>
              <a:t>. </a:t>
            </a:r>
            <a:r>
              <a:rPr lang="en-US" altLang="zh-CN" strike="sngStrike" dirty="0"/>
              <a:t>cohesion</a:t>
            </a:r>
            <a:r>
              <a:rPr lang="en-US" altLang="zh-CN" dirty="0"/>
              <a:t> can help ensure that your writing coheres or 'sticks together’. </a:t>
            </a:r>
            <a:r>
              <a:rPr lang="en-US" altLang="zh-CN" strike="sngStrike" dirty="0"/>
              <a:t>When your writing coheres, it is </a:t>
            </a:r>
            <a:r>
              <a:rPr lang="en-US" altLang="zh-CN" dirty="0"/>
              <a:t>easier for the reader to follow the main ideas in your essay or report. You can achieve good cohesion by paying attention to five important features. The first </a:t>
            </a:r>
            <a:r>
              <a:rPr lang="en-US" altLang="zh-CN" strike="sngStrike" dirty="0"/>
              <a:t>important features </a:t>
            </a:r>
            <a:r>
              <a:rPr lang="en-US" altLang="zh-CN" dirty="0"/>
              <a:t>is reference words. The second key feature is repeated words</a:t>
            </a:r>
            <a:r>
              <a:rPr lang="en-US" altLang="zh-CN" dirty="0">
                <a:solidFill>
                  <a:srgbClr val="57CDFF"/>
                </a:solidFill>
              </a:rPr>
              <a:t>. The third one </a:t>
            </a:r>
            <a:r>
              <a:rPr lang="en-US" altLang="zh-CN" dirty="0"/>
              <a:t>is transition signals</a:t>
            </a:r>
            <a:r>
              <a:rPr lang="en-US" altLang="zh-CN" dirty="0">
                <a:solidFill>
                  <a:schemeClr val="accent3">
                    <a:lumMod val="60000"/>
                    <a:lumOff val="40000"/>
                  </a:schemeClr>
                </a:solidFill>
              </a:rPr>
              <a:t>. The fourth </a:t>
            </a:r>
            <a:r>
              <a:rPr lang="en-US" altLang="zh-CN" dirty="0"/>
              <a:t>is substitution. The final important aspect is ellipsis.</a:t>
            </a:r>
            <a:endParaRPr lang="zh-CN" altLang="zh-CN" dirty="0"/>
          </a:p>
          <a:p>
            <a:pPr marL="68580" indent="0">
              <a:buNone/>
            </a:pPr>
            <a:endParaRPr lang="zh-CN" altLang="zh-CN" dirty="0"/>
          </a:p>
          <a:p>
            <a:endParaRPr kumimoji="1" lang="zh-CN" altLang="en-US" dirty="0"/>
          </a:p>
        </p:txBody>
      </p:sp>
      <p:sp>
        <p:nvSpPr>
          <p:cNvPr id="4" name="文本框 3"/>
          <p:cNvSpPr txBox="1"/>
          <p:nvPr/>
        </p:nvSpPr>
        <p:spPr>
          <a:xfrm>
            <a:off x="7438802" y="3060309"/>
            <a:ext cx="325730" cy="369332"/>
          </a:xfrm>
          <a:prstGeom prst="rect">
            <a:avLst/>
          </a:prstGeom>
          <a:noFill/>
        </p:spPr>
        <p:txBody>
          <a:bodyPr wrap="none" rtlCol="0">
            <a:spAutoFit/>
          </a:bodyPr>
          <a:lstStyle/>
          <a:p>
            <a:r>
              <a:rPr kumimoji="1" lang="en-US" altLang="zh-CN" dirty="0">
                <a:solidFill>
                  <a:srgbClr val="B7E776"/>
                </a:solidFill>
              </a:rPr>
              <a:t>I</a:t>
            </a:r>
            <a:r>
              <a:rPr kumimoji="1" lang="en-US" altLang="zh-CN" dirty="0" smtClean="0">
                <a:solidFill>
                  <a:srgbClr val="B7E776"/>
                </a:solidFill>
              </a:rPr>
              <a:t>t</a:t>
            </a:r>
            <a:endParaRPr kumimoji="1" lang="zh-CN" altLang="en-US" dirty="0">
              <a:solidFill>
                <a:srgbClr val="B7E776"/>
              </a:solidFill>
            </a:endParaRPr>
          </a:p>
        </p:txBody>
      </p:sp>
      <p:sp>
        <p:nvSpPr>
          <p:cNvPr id="5" name="文本框 4"/>
          <p:cNvSpPr txBox="1"/>
          <p:nvPr/>
        </p:nvSpPr>
        <p:spPr>
          <a:xfrm>
            <a:off x="0" y="3736490"/>
            <a:ext cx="1569660" cy="369332"/>
          </a:xfrm>
          <a:prstGeom prst="rect">
            <a:avLst/>
          </a:prstGeom>
          <a:noFill/>
        </p:spPr>
        <p:txBody>
          <a:bodyPr wrap="none" rtlCol="0">
            <a:spAutoFit/>
          </a:bodyPr>
          <a:lstStyle/>
          <a:p>
            <a:r>
              <a:rPr kumimoji="1" lang="en-US" altLang="zh-CN" dirty="0" smtClean="0">
                <a:solidFill>
                  <a:srgbClr val="B7E776"/>
                </a:solidFill>
              </a:rPr>
              <a:t>which makes it </a:t>
            </a:r>
            <a:endParaRPr kumimoji="1" lang="zh-CN" altLang="en-US" dirty="0">
              <a:solidFill>
                <a:srgbClr val="B7E776"/>
              </a:solidFill>
            </a:endParaRPr>
          </a:p>
        </p:txBody>
      </p:sp>
      <p:sp>
        <p:nvSpPr>
          <p:cNvPr id="6" name="文本框 5"/>
          <p:cNvSpPr txBox="1"/>
          <p:nvPr/>
        </p:nvSpPr>
        <p:spPr>
          <a:xfrm>
            <a:off x="3634716" y="4377025"/>
            <a:ext cx="936111" cy="369332"/>
          </a:xfrm>
          <a:prstGeom prst="rect">
            <a:avLst/>
          </a:prstGeom>
          <a:noFill/>
        </p:spPr>
        <p:txBody>
          <a:bodyPr wrap="none" rtlCol="0">
            <a:spAutoFit/>
          </a:bodyPr>
          <a:lstStyle/>
          <a:p>
            <a:r>
              <a:rPr kumimoji="1" lang="en-US" altLang="zh-CN" dirty="0">
                <a:solidFill>
                  <a:srgbClr val="B7E776"/>
                </a:solidFill>
              </a:rPr>
              <a:t>o</a:t>
            </a:r>
            <a:r>
              <a:rPr kumimoji="1" lang="en-US" altLang="zh-CN" dirty="0" smtClean="0">
                <a:solidFill>
                  <a:srgbClr val="B7E776"/>
                </a:solidFill>
              </a:rPr>
              <a:t>f these</a:t>
            </a:r>
            <a:endParaRPr kumimoji="1" lang="zh-CN" altLang="en-US" dirty="0">
              <a:solidFill>
                <a:srgbClr val="B7E776"/>
              </a:solidFill>
            </a:endParaRPr>
          </a:p>
        </p:txBody>
      </p:sp>
    </p:spTree>
    <p:extLst>
      <p:ext uri="{BB962C8B-B14F-4D97-AF65-F5344CB8AC3E}">
        <p14:creationId xmlns:p14="http://schemas.microsoft.com/office/powerpoint/2010/main" val="20489929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Cohesion</a:t>
            </a:r>
            <a:endParaRPr kumimoji="1" lang="zh-CN" altLang="en-US" dirty="0"/>
          </a:p>
        </p:txBody>
      </p:sp>
      <p:sp>
        <p:nvSpPr>
          <p:cNvPr id="3" name="内容占位符 2"/>
          <p:cNvSpPr>
            <a:spLocks noGrp="1"/>
          </p:cNvSpPr>
          <p:nvPr>
            <p:ph idx="1"/>
          </p:nvPr>
        </p:nvSpPr>
        <p:spPr>
          <a:xfrm>
            <a:off x="685800" y="1600201"/>
            <a:ext cx="7936832" cy="3947694"/>
          </a:xfrm>
        </p:spPr>
        <p:txBody>
          <a:bodyPr>
            <a:normAutofit/>
          </a:bodyPr>
          <a:lstStyle/>
          <a:p>
            <a:pPr marL="582930" indent="-514350">
              <a:buFont typeface="+mj-lt"/>
              <a:buAutoNum type="arabicPeriod" startAt="3"/>
            </a:pPr>
            <a:r>
              <a:rPr lang="en-US" altLang="zh-CN" sz="2600" u="sng" dirty="0" smtClean="0"/>
              <a:t>Tip 3:  Repeated words/</a:t>
            </a:r>
            <a:r>
              <a:rPr lang="en-US" altLang="zh-CN" sz="2600" u="sng" dirty="0" smtClean="0"/>
              <a:t>ideas (synonyms)</a:t>
            </a:r>
            <a:endParaRPr lang="en-US" altLang="zh-CN" sz="2600" u="sng" dirty="0" smtClean="0"/>
          </a:p>
          <a:p>
            <a:pPr marL="68580" indent="0">
              <a:buNone/>
            </a:pPr>
            <a:endParaRPr lang="en-US" altLang="zh-CN" dirty="0"/>
          </a:p>
          <a:p>
            <a:pPr marL="68580" indent="0">
              <a:buNone/>
            </a:pPr>
            <a:r>
              <a:rPr lang="en-US" altLang="zh-CN" dirty="0" smtClean="0"/>
              <a:t>One </a:t>
            </a:r>
            <a:r>
              <a:rPr lang="en-US" altLang="zh-CN" dirty="0"/>
              <a:t>of an important features of </a:t>
            </a:r>
            <a:r>
              <a:rPr lang="en-US" altLang="zh-CN" dirty="0">
                <a:solidFill>
                  <a:srgbClr val="57CDFF"/>
                </a:solidFill>
              </a:rPr>
              <a:t>academic writing </a:t>
            </a:r>
            <a:r>
              <a:rPr lang="en-US" altLang="zh-CN" dirty="0"/>
              <a:t>is </a:t>
            </a:r>
            <a:r>
              <a:rPr lang="en-US" altLang="zh-CN" dirty="0">
                <a:solidFill>
                  <a:schemeClr val="accent1">
                    <a:lumMod val="60000"/>
                    <a:lumOff val="40000"/>
                  </a:schemeClr>
                </a:solidFill>
              </a:rPr>
              <a:t>cohesion</a:t>
            </a:r>
            <a:r>
              <a:rPr lang="en-US" altLang="zh-CN" dirty="0"/>
              <a:t>. </a:t>
            </a:r>
            <a:r>
              <a:rPr lang="en-US" altLang="zh-CN" dirty="0" smtClean="0"/>
              <a:t>It can </a:t>
            </a:r>
            <a:r>
              <a:rPr lang="en-US" altLang="zh-CN" dirty="0"/>
              <a:t>help ensure that </a:t>
            </a:r>
            <a:r>
              <a:rPr lang="en-US" altLang="zh-CN" dirty="0">
                <a:solidFill>
                  <a:srgbClr val="57CDFF"/>
                </a:solidFill>
              </a:rPr>
              <a:t>your writing </a:t>
            </a:r>
            <a:r>
              <a:rPr lang="en-US" altLang="zh-CN" dirty="0">
                <a:solidFill>
                  <a:srgbClr val="B7E776"/>
                </a:solidFill>
              </a:rPr>
              <a:t>coheres</a:t>
            </a:r>
            <a:r>
              <a:rPr lang="en-US" altLang="zh-CN" dirty="0"/>
              <a:t> or '</a:t>
            </a:r>
            <a:r>
              <a:rPr lang="en-US" altLang="zh-CN" dirty="0">
                <a:solidFill>
                  <a:srgbClr val="B7E776"/>
                </a:solidFill>
              </a:rPr>
              <a:t>sticks together</a:t>
            </a:r>
            <a:r>
              <a:rPr lang="en-US" altLang="zh-CN" dirty="0" smtClean="0"/>
              <a:t>’ which makes it easier </a:t>
            </a:r>
            <a:r>
              <a:rPr lang="en-US" altLang="zh-CN" dirty="0"/>
              <a:t>for the reader to follow the main ideas in </a:t>
            </a:r>
            <a:r>
              <a:rPr lang="en-US" altLang="zh-CN" dirty="0">
                <a:solidFill>
                  <a:schemeClr val="accent2">
                    <a:lumMod val="60000"/>
                    <a:lumOff val="40000"/>
                  </a:schemeClr>
                </a:solidFill>
              </a:rPr>
              <a:t>your essay or report</a:t>
            </a:r>
            <a:r>
              <a:rPr lang="en-US" altLang="zh-CN" dirty="0"/>
              <a:t>. Good cohesion can be achieved by paying attention to five </a:t>
            </a:r>
            <a:r>
              <a:rPr lang="en-US" altLang="zh-CN" dirty="0">
                <a:solidFill>
                  <a:schemeClr val="accent3">
                    <a:lumMod val="60000"/>
                    <a:lumOff val="40000"/>
                  </a:schemeClr>
                </a:solidFill>
              </a:rPr>
              <a:t>important features</a:t>
            </a:r>
            <a:r>
              <a:rPr lang="en-US" altLang="zh-CN" dirty="0"/>
              <a:t>. The first </a:t>
            </a:r>
            <a:r>
              <a:rPr lang="en-US" altLang="zh-CN" dirty="0" smtClean="0"/>
              <a:t>one of these is </a:t>
            </a:r>
            <a:r>
              <a:rPr lang="en-US" altLang="zh-CN" dirty="0"/>
              <a:t>reference words. The second </a:t>
            </a:r>
            <a:r>
              <a:rPr lang="en-US" altLang="zh-CN" dirty="0">
                <a:solidFill>
                  <a:srgbClr val="FCDE70"/>
                </a:solidFill>
              </a:rPr>
              <a:t>key feature </a:t>
            </a:r>
            <a:r>
              <a:rPr lang="en-US" altLang="zh-CN" dirty="0"/>
              <a:t>is repeated words. The third one is transition signals. The fourth is substitution. The final </a:t>
            </a:r>
            <a:r>
              <a:rPr lang="en-US" altLang="zh-CN" dirty="0">
                <a:solidFill>
                  <a:srgbClr val="FCDE70"/>
                </a:solidFill>
              </a:rPr>
              <a:t>important aspect </a:t>
            </a:r>
            <a:r>
              <a:rPr lang="en-US" altLang="zh-CN" dirty="0"/>
              <a:t>is ellipsis.</a:t>
            </a:r>
            <a:endParaRPr lang="zh-CN" altLang="zh-CN" dirty="0"/>
          </a:p>
          <a:p>
            <a:endParaRPr kumimoji="1" lang="zh-CN" altLang="en-US" dirty="0"/>
          </a:p>
        </p:txBody>
      </p:sp>
    </p:spTree>
    <p:extLst>
      <p:ext uri="{BB962C8B-B14F-4D97-AF65-F5344CB8AC3E}">
        <p14:creationId xmlns:p14="http://schemas.microsoft.com/office/powerpoint/2010/main" val="287244218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Cohesion</a:t>
            </a:r>
            <a:endParaRPr kumimoji="1" lang="zh-CN" altLang="en-US" dirty="0"/>
          </a:p>
        </p:txBody>
      </p:sp>
      <p:sp>
        <p:nvSpPr>
          <p:cNvPr id="3" name="内容占位符 2"/>
          <p:cNvSpPr>
            <a:spLocks noGrp="1"/>
          </p:cNvSpPr>
          <p:nvPr>
            <p:ph idx="1"/>
          </p:nvPr>
        </p:nvSpPr>
        <p:spPr>
          <a:xfrm>
            <a:off x="334211" y="1440365"/>
            <a:ext cx="8662736" cy="4402220"/>
          </a:xfrm>
        </p:spPr>
        <p:txBody>
          <a:bodyPr>
            <a:normAutofit/>
          </a:bodyPr>
          <a:lstStyle/>
          <a:p>
            <a:pPr marL="525780" indent="-457200">
              <a:buFont typeface="+mj-lt"/>
              <a:buAutoNum type="arabicPeriod" startAt="4"/>
            </a:pPr>
            <a:r>
              <a:rPr lang="en-US" altLang="zh-CN" sz="2800" u="sng" dirty="0" smtClean="0"/>
              <a:t>Tip 4: Transition signals (cohesive devices/linking words)</a:t>
            </a:r>
          </a:p>
          <a:p>
            <a:pPr marL="68580" indent="0">
              <a:buNone/>
            </a:pPr>
            <a:r>
              <a:rPr lang="en-US" altLang="zh-CN" dirty="0" smtClean="0"/>
              <a:t>words </a:t>
            </a:r>
            <a:r>
              <a:rPr lang="en-US" altLang="zh-CN" dirty="0"/>
              <a:t>or phrases which show the relationship between </a:t>
            </a:r>
            <a:r>
              <a:rPr lang="en-US" altLang="zh-CN" dirty="0" smtClean="0"/>
              <a:t>ideas. (</a:t>
            </a:r>
            <a:r>
              <a:rPr lang="en-US" altLang="zh-CN" dirty="0" err="1" smtClean="0"/>
              <a:t>eg</a:t>
            </a:r>
            <a:r>
              <a:rPr lang="en-US" altLang="zh-CN" dirty="0" smtClean="0"/>
              <a:t>, because, therefore,  in contrast, first, for example )</a:t>
            </a:r>
          </a:p>
          <a:p>
            <a:pPr marL="68580" indent="0">
              <a:buNone/>
            </a:pPr>
            <a:endParaRPr kumimoji="1" lang="en-US" altLang="zh-CN" dirty="0"/>
          </a:p>
          <a:p>
            <a:pPr marL="68580" indent="0">
              <a:buNone/>
            </a:pPr>
            <a:r>
              <a:rPr lang="en-US" altLang="zh-CN" dirty="0"/>
              <a:t>One of an important features of academic writing is cohesion. It can help ensure that your writing coheres or 'sticks together’ which makes it easier for the reader to follow the main ideas in your essay or report. Good cohesion can be achieved by paying attention to five important features. The </a:t>
            </a:r>
            <a:r>
              <a:rPr lang="en-US" altLang="zh-CN" dirty="0">
                <a:solidFill>
                  <a:schemeClr val="accent2">
                    <a:lumMod val="60000"/>
                    <a:lumOff val="40000"/>
                  </a:schemeClr>
                </a:solidFill>
              </a:rPr>
              <a:t>first</a:t>
            </a:r>
            <a:r>
              <a:rPr lang="en-US" altLang="zh-CN" dirty="0"/>
              <a:t> one of these is reference words. The </a:t>
            </a:r>
            <a:r>
              <a:rPr lang="en-US" altLang="zh-CN" dirty="0">
                <a:solidFill>
                  <a:srgbClr val="57CDFF"/>
                </a:solidFill>
              </a:rPr>
              <a:t>second </a:t>
            </a:r>
            <a:r>
              <a:rPr lang="en-US" altLang="zh-CN" dirty="0"/>
              <a:t>key feature is repeated words. The </a:t>
            </a:r>
            <a:r>
              <a:rPr lang="en-US" altLang="zh-CN" dirty="0">
                <a:solidFill>
                  <a:srgbClr val="57CDFF"/>
                </a:solidFill>
              </a:rPr>
              <a:t>third</a:t>
            </a:r>
            <a:r>
              <a:rPr lang="en-US" altLang="zh-CN" dirty="0"/>
              <a:t> one is transition signals. The </a:t>
            </a:r>
            <a:r>
              <a:rPr lang="en-US" altLang="zh-CN" dirty="0">
                <a:solidFill>
                  <a:srgbClr val="57CDFF"/>
                </a:solidFill>
              </a:rPr>
              <a:t>fourth</a:t>
            </a:r>
            <a:r>
              <a:rPr lang="en-US" altLang="zh-CN" dirty="0"/>
              <a:t> is substitution. The </a:t>
            </a:r>
            <a:r>
              <a:rPr lang="en-US" altLang="zh-CN" dirty="0">
                <a:solidFill>
                  <a:srgbClr val="57CDFF"/>
                </a:solidFill>
              </a:rPr>
              <a:t>final</a:t>
            </a:r>
            <a:r>
              <a:rPr lang="en-US" altLang="zh-CN" dirty="0"/>
              <a:t> important aspect is ellipsis.</a:t>
            </a:r>
            <a:endParaRPr lang="zh-CN" altLang="zh-CN" dirty="0"/>
          </a:p>
          <a:p>
            <a:pPr marL="68580" indent="0">
              <a:buNone/>
            </a:pPr>
            <a:endParaRPr kumimoji="1" lang="zh-CN" altLang="en-US" dirty="0"/>
          </a:p>
        </p:txBody>
      </p:sp>
    </p:spTree>
    <p:extLst>
      <p:ext uri="{BB962C8B-B14F-4D97-AF65-F5344CB8AC3E}">
        <p14:creationId xmlns:p14="http://schemas.microsoft.com/office/powerpoint/2010/main" val="101407406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85799" y="1859340"/>
            <a:ext cx="8244305" cy="3046988"/>
          </a:xfrm>
          <a:prstGeom prst="rect">
            <a:avLst/>
          </a:prstGeom>
        </p:spPr>
        <p:txBody>
          <a:bodyPr wrap="square">
            <a:spAutoFit/>
          </a:bodyPr>
          <a:lstStyle/>
          <a:p>
            <a:r>
              <a:rPr lang="en-US" altLang="zh-CN" sz="2400" dirty="0"/>
              <a:t>Cohesion is an important feature of academic writing. It can help ensure that your writing coheres or 'sticks together', which will make it easier for the reader to follow the main ideas in your essay or report. You can achieve good cohesion by paying attention to five important features. The first of these is repeated words. The second key feature is reference words. The third one is transition signals. The fourth is substitution. The final important aspect is ellipsis.</a:t>
            </a:r>
            <a:endParaRPr lang="zh-CN" altLang="en-US" sz="2400" dirty="0"/>
          </a:p>
        </p:txBody>
      </p:sp>
      <p:sp>
        <p:nvSpPr>
          <p:cNvPr id="5" name="标题 1"/>
          <p:cNvSpPr>
            <a:spLocks noGrp="1"/>
          </p:cNvSpPr>
          <p:nvPr>
            <p:ph type="title"/>
          </p:nvPr>
        </p:nvSpPr>
        <p:spPr>
          <a:xfrm>
            <a:off x="685800" y="274638"/>
            <a:ext cx="7772400" cy="1143000"/>
          </a:xfrm>
        </p:spPr>
        <p:txBody>
          <a:bodyPr/>
          <a:lstStyle/>
          <a:p>
            <a:r>
              <a:rPr kumimoji="1" lang="en-US" altLang="zh-CN" dirty="0" smtClean="0"/>
              <a:t>Cohesion</a:t>
            </a:r>
            <a:endParaRPr kumimoji="1" lang="zh-CN" altLang="en-US" dirty="0"/>
          </a:p>
        </p:txBody>
      </p:sp>
    </p:spTree>
    <p:extLst>
      <p:ext uri="{BB962C8B-B14F-4D97-AF65-F5344CB8AC3E}">
        <p14:creationId xmlns:p14="http://schemas.microsoft.com/office/powerpoint/2010/main" val="77694071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4537" y="-147134"/>
            <a:ext cx="7772400" cy="1143000"/>
          </a:xfrm>
        </p:spPr>
        <p:txBody>
          <a:bodyPr/>
          <a:lstStyle/>
          <a:p>
            <a:r>
              <a:rPr kumimoji="1" lang="en-US" altLang="zh-CN" dirty="0" smtClean="0"/>
              <a:t>Activity </a:t>
            </a:r>
            <a:endParaRPr kumimoji="1" lang="zh-CN" altLang="en-US" dirty="0"/>
          </a:p>
        </p:txBody>
      </p:sp>
      <p:sp>
        <p:nvSpPr>
          <p:cNvPr id="3" name="内容占位符 2"/>
          <p:cNvSpPr>
            <a:spLocks noGrp="1"/>
          </p:cNvSpPr>
          <p:nvPr>
            <p:ph idx="1"/>
          </p:nvPr>
        </p:nvSpPr>
        <p:spPr>
          <a:xfrm>
            <a:off x="204537" y="991857"/>
            <a:ext cx="8605252" cy="712535"/>
          </a:xfrm>
        </p:spPr>
        <p:txBody>
          <a:bodyPr>
            <a:noAutofit/>
          </a:bodyPr>
          <a:lstStyle/>
          <a:p>
            <a:pPr marL="525780" indent="-457200">
              <a:buFont typeface="+mj-lt"/>
              <a:buAutoNum type="arabicPeriod"/>
            </a:pPr>
            <a:r>
              <a:rPr kumimoji="1" lang="en-US" altLang="zh-CN" sz="2800" u="sng" dirty="0"/>
              <a:t>Coherence</a:t>
            </a:r>
            <a:r>
              <a:rPr kumimoji="1" lang="en-US" altLang="zh-CN" sz="2800" u="sng" dirty="0" smtClean="0"/>
              <a:t>:</a:t>
            </a:r>
            <a:r>
              <a:rPr kumimoji="1" lang="en-US" altLang="zh-CN" sz="2800" dirty="0" smtClean="0"/>
              <a:t>  </a:t>
            </a:r>
            <a:r>
              <a:rPr kumimoji="1" lang="en-US" altLang="zh-CN" sz="2400" dirty="0" smtClean="0"/>
              <a:t>In pair, put the </a:t>
            </a:r>
            <a:r>
              <a:rPr kumimoji="1" lang="en-US" altLang="zh-CN" sz="2400" dirty="0"/>
              <a:t>s</a:t>
            </a:r>
            <a:r>
              <a:rPr kumimoji="1" lang="en-US" altLang="zh-CN" sz="2400" dirty="0" smtClean="0"/>
              <a:t>cramble sentences in logical order to make a paragraph</a:t>
            </a:r>
          </a:p>
        </p:txBody>
      </p:sp>
      <p:sp>
        <p:nvSpPr>
          <p:cNvPr id="6" name="矩形 5"/>
          <p:cNvSpPr/>
          <p:nvPr/>
        </p:nvSpPr>
        <p:spPr>
          <a:xfrm>
            <a:off x="110958" y="1931655"/>
            <a:ext cx="9287042" cy="3693319"/>
          </a:xfrm>
          <a:prstGeom prst="rect">
            <a:avLst/>
          </a:prstGeom>
        </p:spPr>
        <p:txBody>
          <a:bodyPr wrap="square">
            <a:spAutoFit/>
          </a:bodyPr>
          <a:lstStyle/>
          <a:p>
            <a:r>
              <a:rPr lang="en-US" altLang="zh-CN" dirty="0"/>
              <a:t>History shows that human beings have come a long way from where they started. </a:t>
            </a:r>
            <a:endParaRPr lang="zh-CN" altLang="zh-CN" dirty="0"/>
          </a:p>
          <a:p>
            <a:r>
              <a:rPr lang="en-US" altLang="zh-CN" dirty="0"/>
              <a:t> </a:t>
            </a:r>
            <a:endParaRPr lang="zh-CN" altLang="zh-CN" dirty="0"/>
          </a:p>
          <a:p>
            <a:r>
              <a:rPr lang="en-US" altLang="zh-CN" dirty="0"/>
              <a:t>In their long history of development, Human beings have developed various new technologies. </a:t>
            </a:r>
            <a:endParaRPr lang="zh-CN" altLang="zh-CN" dirty="0"/>
          </a:p>
          <a:p>
            <a:r>
              <a:rPr lang="en-US" altLang="zh-CN" dirty="0"/>
              <a:t> </a:t>
            </a:r>
            <a:endParaRPr lang="zh-CN" altLang="zh-CN" dirty="0"/>
          </a:p>
          <a:p>
            <a:r>
              <a:rPr lang="en-US" altLang="zh-CN" spc="-90" dirty="0"/>
              <a:t>People can now enjoy luxurious life that they previously could not imagined with the help of new technologies.</a:t>
            </a:r>
            <a:endParaRPr lang="zh-CN" altLang="zh-CN" spc="-90" dirty="0"/>
          </a:p>
          <a:p>
            <a:r>
              <a:rPr lang="en-US" altLang="zh-CN" dirty="0"/>
              <a:t> </a:t>
            </a:r>
            <a:endParaRPr lang="zh-CN" altLang="zh-CN" dirty="0"/>
          </a:p>
          <a:p>
            <a:r>
              <a:rPr lang="en-US" altLang="zh-CN" dirty="0"/>
              <a:t>Disasters may also be the side effect of the development of new technologies. </a:t>
            </a:r>
            <a:endParaRPr lang="zh-CN" altLang="zh-CN" dirty="0"/>
          </a:p>
          <a:p>
            <a:r>
              <a:rPr lang="en-US" altLang="zh-CN" dirty="0"/>
              <a:t> </a:t>
            </a:r>
            <a:endParaRPr lang="zh-CN" altLang="zh-CN" dirty="0"/>
          </a:p>
          <a:p>
            <a:r>
              <a:rPr lang="en-US" altLang="zh-CN" dirty="0"/>
              <a:t>The development of nuclear weapons may lead to the biggest disaster.</a:t>
            </a:r>
            <a:endParaRPr lang="zh-CN" altLang="zh-CN" dirty="0"/>
          </a:p>
          <a:p>
            <a:r>
              <a:rPr lang="en-US" altLang="zh-CN" dirty="0"/>
              <a:t> </a:t>
            </a:r>
            <a:endParaRPr lang="zh-CN" altLang="zh-CN" dirty="0"/>
          </a:p>
          <a:p>
            <a:r>
              <a:rPr lang="en-US" altLang="zh-CN" dirty="0"/>
              <a:t>New technologies are </a:t>
            </a:r>
            <a:r>
              <a:rPr lang="en-US" altLang="zh-CN" dirty="0" smtClean="0"/>
              <a:t>causing </a:t>
            </a:r>
            <a:r>
              <a:rPr lang="en-US" altLang="zh-CN" dirty="0"/>
              <a:t>increasing pollution. </a:t>
            </a:r>
            <a:endParaRPr lang="zh-CN" altLang="zh-CN" dirty="0"/>
          </a:p>
          <a:p>
            <a:r>
              <a:rPr lang="en-US" altLang="zh-CN" dirty="0"/>
              <a:t> </a:t>
            </a:r>
            <a:endParaRPr lang="zh-CN" altLang="zh-CN" dirty="0"/>
          </a:p>
          <a:p>
            <a:r>
              <a:rPr lang="en-US" altLang="zh-CN" dirty="0"/>
              <a:t>Biodiversity is also threatened by new technologies.</a:t>
            </a:r>
            <a:r>
              <a:rPr lang="zh-CN" altLang="zh-CN" dirty="0"/>
              <a:t> </a:t>
            </a:r>
          </a:p>
        </p:txBody>
      </p:sp>
    </p:spTree>
    <p:extLst>
      <p:ext uri="{BB962C8B-B14F-4D97-AF65-F5344CB8AC3E}">
        <p14:creationId xmlns:p14="http://schemas.microsoft.com/office/powerpoint/2010/main" val="5681917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8336" y="880212"/>
            <a:ext cx="9336505" cy="1477327"/>
          </a:xfrm>
          <a:prstGeom prst="rect">
            <a:avLst/>
          </a:prstGeom>
        </p:spPr>
        <p:txBody>
          <a:bodyPr wrap="square">
            <a:spAutoFit/>
          </a:bodyPr>
          <a:lstStyle/>
          <a:p>
            <a:pPr marL="457200" indent="-457200">
              <a:buFont typeface="+mj-lt"/>
              <a:buAutoNum type="arabicPeriod" startAt="2"/>
            </a:pPr>
            <a:r>
              <a:rPr kumimoji="1" lang="en-US" altLang="zh-CN" sz="2400" u="sng" dirty="0"/>
              <a:t>Cohesion: </a:t>
            </a:r>
            <a:r>
              <a:rPr kumimoji="1" lang="en-US" altLang="zh-CN" sz="2400" dirty="0"/>
              <a:t>   Rewrite the sentences to make the </a:t>
            </a:r>
            <a:r>
              <a:rPr kumimoji="1" lang="en-US" altLang="zh-CN" sz="2400" dirty="0" smtClean="0"/>
              <a:t>paragraph cohesive</a:t>
            </a:r>
          </a:p>
          <a:p>
            <a:r>
              <a:rPr kumimoji="1" lang="en-US" altLang="zh-CN" sz="2400" dirty="0" smtClean="0"/>
              <a:t> </a:t>
            </a:r>
            <a:r>
              <a:rPr kumimoji="1" lang="en-US" altLang="zh-CN" sz="2400" dirty="0"/>
              <a:t>(order of new and old information, reference, substitution, ellipsis, repeated words and ideas, transitional signals)</a:t>
            </a:r>
            <a:endParaRPr kumimoji="1" lang="zh-CN" altLang="en-US" sz="2400" dirty="0"/>
          </a:p>
          <a:p>
            <a:endParaRPr lang="en-US" altLang="zh-CN" dirty="0" smtClean="0"/>
          </a:p>
        </p:txBody>
      </p:sp>
      <p:sp>
        <p:nvSpPr>
          <p:cNvPr id="6" name="标题 1"/>
          <p:cNvSpPr>
            <a:spLocks noGrp="1"/>
          </p:cNvSpPr>
          <p:nvPr>
            <p:ph type="title"/>
          </p:nvPr>
        </p:nvSpPr>
        <p:spPr>
          <a:xfrm>
            <a:off x="128337" y="-167268"/>
            <a:ext cx="7772400" cy="1143000"/>
          </a:xfrm>
        </p:spPr>
        <p:txBody>
          <a:bodyPr/>
          <a:lstStyle/>
          <a:p>
            <a:r>
              <a:rPr kumimoji="1" lang="en-US" altLang="zh-CN" dirty="0" smtClean="0"/>
              <a:t>Activity </a:t>
            </a:r>
            <a:endParaRPr kumimoji="1" lang="zh-CN" altLang="en-US" dirty="0"/>
          </a:p>
        </p:txBody>
      </p:sp>
    </p:spTree>
    <p:extLst>
      <p:ext uri="{BB962C8B-B14F-4D97-AF65-F5344CB8AC3E}">
        <p14:creationId xmlns:p14="http://schemas.microsoft.com/office/powerpoint/2010/main" val="177613205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7918"/>
            <a:ext cx="7772400" cy="1143000"/>
          </a:xfrm>
        </p:spPr>
        <p:txBody>
          <a:bodyPr>
            <a:normAutofit fontScale="90000"/>
          </a:bodyPr>
          <a:lstStyle/>
          <a:p>
            <a:r>
              <a:rPr kumimoji="1" lang="en-US" altLang="zh-CN" dirty="0" smtClean="0"/>
              <a:t>Why study coherence &amp; cohesion</a:t>
            </a:r>
            <a:endParaRPr kumimoji="1" lang="zh-CN" altLang="en-US" dirty="0"/>
          </a:p>
        </p:txBody>
      </p:sp>
      <p:pic>
        <p:nvPicPr>
          <p:cNvPr id="9" name="图片 8"/>
          <p:cNvPicPr>
            <a:picLocks noChangeAspect="1"/>
          </p:cNvPicPr>
          <p:nvPr/>
        </p:nvPicPr>
        <p:blipFill>
          <a:blip r:embed="rId2"/>
          <a:stretch>
            <a:fillRect/>
          </a:stretch>
        </p:blipFill>
        <p:spPr>
          <a:xfrm>
            <a:off x="4768642" y="985560"/>
            <a:ext cx="4025900" cy="1828800"/>
          </a:xfrm>
          <a:prstGeom prst="rect">
            <a:avLst/>
          </a:prstGeom>
        </p:spPr>
      </p:pic>
      <p:pic>
        <p:nvPicPr>
          <p:cNvPr id="10" name="图片 9"/>
          <p:cNvPicPr>
            <a:picLocks noChangeAspect="1"/>
          </p:cNvPicPr>
          <p:nvPr/>
        </p:nvPicPr>
        <p:blipFill>
          <a:blip r:embed="rId3"/>
          <a:stretch>
            <a:fillRect/>
          </a:stretch>
        </p:blipFill>
        <p:spPr>
          <a:xfrm>
            <a:off x="333935" y="1135082"/>
            <a:ext cx="3753900" cy="1359831"/>
          </a:xfrm>
          <a:prstGeom prst="rect">
            <a:avLst/>
          </a:prstGeom>
        </p:spPr>
      </p:pic>
      <p:sp>
        <p:nvSpPr>
          <p:cNvPr id="11" name="文本框 10"/>
          <p:cNvSpPr txBox="1"/>
          <p:nvPr/>
        </p:nvSpPr>
        <p:spPr>
          <a:xfrm>
            <a:off x="333935" y="2695256"/>
            <a:ext cx="4146792" cy="923330"/>
          </a:xfrm>
          <a:prstGeom prst="rect">
            <a:avLst/>
          </a:prstGeom>
          <a:noFill/>
        </p:spPr>
        <p:txBody>
          <a:bodyPr wrap="square" rtlCol="0">
            <a:spAutoFit/>
          </a:bodyPr>
          <a:lstStyle/>
          <a:p>
            <a:r>
              <a:rPr kumimoji="1" lang="en-US" altLang="zh-CN" dirty="0" smtClean="0"/>
              <a:t>4 criterion : Task achievement, </a:t>
            </a:r>
            <a:r>
              <a:rPr kumimoji="1" lang="en-US" altLang="zh-CN" u="sng" dirty="0" smtClean="0">
                <a:solidFill>
                  <a:schemeClr val="accent2">
                    <a:lumMod val="60000"/>
                    <a:lumOff val="40000"/>
                  </a:schemeClr>
                </a:solidFill>
              </a:rPr>
              <a:t>coherence and cohesion</a:t>
            </a:r>
            <a:r>
              <a:rPr kumimoji="1" lang="en-US" altLang="zh-CN" dirty="0" smtClean="0"/>
              <a:t>, lexical resource, grammatical range and accuracy</a:t>
            </a:r>
          </a:p>
        </p:txBody>
      </p:sp>
      <p:sp>
        <p:nvSpPr>
          <p:cNvPr id="12" name="文本框 11"/>
          <p:cNvSpPr txBox="1"/>
          <p:nvPr/>
        </p:nvSpPr>
        <p:spPr>
          <a:xfrm>
            <a:off x="207339" y="3744849"/>
            <a:ext cx="4859522" cy="2031325"/>
          </a:xfrm>
          <a:prstGeom prst="rect">
            <a:avLst/>
          </a:prstGeom>
          <a:noFill/>
        </p:spPr>
        <p:txBody>
          <a:bodyPr wrap="square" rtlCol="0">
            <a:spAutoFit/>
          </a:bodyPr>
          <a:lstStyle/>
          <a:p>
            <a:pPr marL="285750" indent="-285750">
              <a:buFont typeface="Arial"/>
              <a:buChar char="•"/>
            </a:pPr>
            <a:r>
              <a:rPr lang="en-US" altLang="zh-CN" dirty="0"/>
              <a:t>Sequences information and </a:t>
            </a:r>
            <a:r>
              <a:rPr lang="en-US" altLang="zh-CN" dirty="0" smtClean="0"/>
              <a:t>ideas </a:t>
            </a:r>
            <a:r>
              <a:rPr lang="en-US" altLang="zh-CN" u="sng" dirty="0" smtClean="0"/>
              <a:t>logically</a:t>
            </a:r>
            <a:endParaRPr lang="zh-CN" altLang="zh-CN" u="sng" dirty="0"/>
          </a:p>
          <a:p>
            <a:pPr marL="285750" indent="-285750">
              <a:buFont typeface="Arial"/>
              <a:buChar char="•"/>
            </a:pPr>
            <a:r>
              <a:rPr lang="en-US" altLang="zh-CN" u="sng" dirty="0"/>
              <a:t>Skillful paragraphing: </a:t>
            </a:r>
            <a:r>
              <a:rPr lang="en-US" altLang="zh-CN" dirty="0"/>
              <a:t>presents a </a:t>
            </a:r>
            <a:r>
              <a:rPr lang="en-US" altLang="zh-CN" u="sng" dirty="0"/>
              <a:t>clear central topic within </a:t>
            </a:r>
            <a:r>
              <a:rPr lang="en-US" altLang="zh-CN" dirty="0"/>
              <a:t>each paragraph </a:t>
            </a:r>
            <a:endParaRPr lang="zh-CN" altLang="zh-CN" dirty="0"/>
          </a:p>
          <a:p>
            <a:pPr marL="285750" indent="-285750">
              <a:buFont typeface="Arial"/>
              <a:buChar char="•"/>
            </a:pPr>
            <a:r>
              <a:rPr lang="en-US" altLang="zh-CN" dirty="0"/>
              <a:t>Clear </a:t>
            </a:r>
            <a:r>
              <a:rPr lang="en-US" altLang="zh-CN" u="sng" dirty="0"/>
              <a:t>progression</a:t>
            </a:r>
            <a:r>
              <a:rPr lang="en-US" altLang="zh-CN" dirty="0"/>
              <a:t> of ideas</a:t>
            </a:r>
            <a:endParaRPr lang="zh-CN" altLang="zh-CN" dirty="0"/>
          </a:p>
          <a:p>
            <a:pPr marL="285750" indent="-285750">
              <a:buFont typeface="Arial"/>
              <a:buChar char="•"/>
            </a:pPr>
            <a:r>
              <a:rPr lang="en-US" altLang="zh-CN" dirty="0"/>
              <a:t>U</a:t>
            </a:r>
            <a:r>
              <a:rPr lang="en-US" altLang="zh-CN" dirty="0" smtClean="0"/>
              <a:t>ses </a:t>
            </a:r>
            <a:r>
              <a:rPr lang="en-US" altLang="zh-CN" dirty="0"/>
              <a:t>a range of </a:t>
            </a:r>
            <a:r>
              <a:rPr lang="en-US" altLang="zh-CN" u="sng" dirty="0"/>
              <a:t>cohesive </a:t>
            </a:r>
            <a:r>
              <a:rPr lang="en-US" altLang="zh-CN" u="sng" dirty="0" smtClean="0"/>
              <a:t>devices </a:t>
            </a:r>
            <a:r>
              <a:rPr lang="en-US" altLang="zh-CN" dirty="0" smtClean="0"/>
              <a:t>(</a:t>
            </a:r>
            <a:r>
              <a:rPr lang="en-US" altLang="zh-CN" dirty="0"/>
              <a:t>transitional </a:t>
            </a:r>
            <a:r>
              <a:rPr lang="en-US" altLang="zh-CN" dirty="0" smtClean="0"/>
              <a:t>signals),</a:t>
            </a:r>
            <a:r>
              <a:rPr lang="zh-CN" altLang="zh-CN" dirty="0" smtClean="0"/>
              <a:t> </a:t>
            </a:r>
            <a:r>
              <a:rPr lang="en-US" altLang="zh-CN" u="sng" dirty="0" smtClean="0"/>
              <a:t>referencing</a:t>
            </a:r>
            <a:r>
              <a:rPr lang="en-US" altLang="zh-CN" u="sng" dirty="0"/>
              <a:t>, </a:t>
            </a:r>
            <a:r>
              <a:rPr lang="en-US" altLang="zh-CN" u="sng" dirty="0" smtClean="0"/>
              <a:t>substitution</a:t>
            </a:r>
            <a:endParaRPr lang="zh-CN" altLang="zh-CN" u="sng" dirty="0"/>
          </a:p>
          <a:p>
            <a:endParaRPr kumimoji="1" lang="zh-CN" altLang="en-US" dirty="0"/>
          </a:p>
        </p:txBody>
      </p:sp>
      <p:sp>
        <p:nvSpPr>
          <p:cNvPr id="13" name="文本框 12"/>
          <p:cNvSpPr txBox="1"/>
          <p:nvPr/>
        </p:nvSpPr>
        <p:spPr>
          <a:xfrm>
            <a:off x="4944194" y="3144684"/>
            <a:ext cx="3972543" cy="1754327"/>
          </a:xfrm>
          <a:prstGeom prst="rect">
            <a:avLst/>
          </a:prstGeom>
          <a:noFill/>
        </p:spPr>
        <p:txBody>
          <a:bodyPr wrap="square" rtlCol="0">
            <a:spAutoFit/>
          </a:bodyPr>
          <a:lstStyle/>
          <a:p>
            <a:pPr marL="285750" indent="-285750">
              <a:buFont typeface="Arial"/>
              <a:buChar char="•"/>
            </a:pPr>
            <a:r>
              <a:rPr lang="en-US" altLang="zh-CN" dirty="0"/>
              <a:t>Is well </a:t>
            </a:r>
            <a:r>
              <a:rPr lang="en-US" altLang="zh-CN" u="sng" dirty="0"/>
              <a:t>organized</a:t>
            </a:r>
            <a:r>
              <a:rPr lang="en-US" altLang="zh-CN" dirty="0"/>
              <a:t> and well </a:t>
            </a:r>
            <a:r>
              <a:rPr lang="en-US" altLang="zh-CN" u="sng" dirty="0"/>
              <a:t>developed</a:t>
            </a:r>
            <a:endParaRPr lang="zh-CN" altLang="zh-CN" u="sng" dirty="0"/>
          </a:p>
          <a:p>
            <a:pPr marL="285750" indent="-285750">
              <a:buFont typeface="Arial"/>
              <a:buChar char="•"/>
            </a:pPr>
            <a:r>
              <a:rPr lang="en-US" altLang="zh-CN" dirty="0"/>
              <a:t>Displays </a:t>
            </a:r>
            <a:r>
              <a:rPr lang="en-US" altLang="zh-CN" u="sng" dirty="0"/>
              <a:t>unity, progression and </a:t>
            </a:r>
            <a:r>
              <a:rPr lang="en-US" altLang="zh-CN" u="sng" dirty="0" smtClean="0"/>
              <a:t>coherence.</a:t>
            </a:r>
            <a:endParaRPr lang="zh-CN" altLang="zh-CN" u="sng" dirty="0"/>
          </a:p>
          <a:p>
            <a:pPr marL="285750" indent="-285750">
              <a:buFont typeface="Arial"/>
              <a:buChar char="•"/>
            </a:pPr>
            <a:r>
              <a:rPr lang="en-US" altLang="zh-CN" dirty="0"/>
              <a:t>Avoid </a:t>
            </a:r>
            <a:r>
              <a:rPr lang="en-US" altLang="zh-CN" u="sng" dirty="0"/>
              <a:t>redundancy, digression, or unclear connections</a:t>
            </a:r>
            <a:endParaRPr lang="zh-CN" altLang="zh-CN" u="sng" dirty="0"/>
          </a:p>
          <a:p>
            <a:endParaRPr kumimoji="1" lang="zh-CN" altLang="en-US" dirty="0"/>
          </a:p>
        </p:txBody>
      </p:sp>
    </p:spTree>
    <p:extLst>
      <p:ext uri="{BB962C8B-B14F-4D97-AF65-F5344CB8AC3E}">
        <p14:creationId xmlns:p14="http://schemas.microsoft.com/office/powerpoint/2010/main" val="34254258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8336" y="880212"/>
            <a:ext cx="9336505" cy="1107996"/>
          </a:xfrm>
          <a:prstGeom prst="rect">
            <a:avLst/>
          </a:prstGeom>
        </p:spPr>
        <p:txBody>
          <a:bodyPr wrap="square">
            <a:spAutoFit/>
          </a:bodyPr>
          <a:lstStyle/>
          <a:p>
            <a:pPr marL="457200" indent="-457200">
              <a:buFont typeface="+mj-lt"/>
              <a:buAutoNum type="arabicPeriod" startAt="2"/>
            </a:pPr>
            <a:r>
              <a:rPr kumimoji="1" lang="en-US" altLang="zh-CN" sz="2400" u="sng" dirty="0"/>
              <a:t>Cohesion: </a:t>
            </a:r>
            <a:r>
              <a:rPr kumimoji="1" lang="en-US" altLang="zh-CN" sz="2400" dirty="0"/>
              <a:t>   Rewrite the sentences to make the </a:t>
            </a:r>
            <a:r>
              <a:rPr kumimoji="1" lang="en-US" altLang="zh-CN" sz="2400" dirty="0" smtClean="0"/>
              <a:t>paragraph cohesive</a:t>
            </a:r>
          </a:p>
          <a:p>
            <a:r>
              <a:rPr kumimoji="1" lang="en-US" altLang="zh-CN" sz="2400" dirty="0" smtClean="0"/>
              <a:t> </a:t>
            </a:r>
            <a:r>
              <a:rPr kumimoji="1" lang="en-US" altLang="zh-CN" sz="2400" dirty="0"/>
              <a:t>(order of </a:t>
            </a:r>
            <a:r>
              <a:rPr kumimoji="1" lang="en-US" altLang="zh-CN" sz="2400" dirty="0">
                <a:solidFill>
                  <a:schemeClr val="accent3">
                    <a:lumMod val="60000"/>
                    <a:lumOff val="40000"/>
                  </a:schemeClr>
                </a:solidFill>
              </a:rPr>
              <a:t>new</a:t>
            </a:r>
            <a:r>
              <a:rPr kumimoji="1" lang="en-US" altLang="zh-CN" sz="2400" dirty="0"/>
              <a:t> and </a:t>
            </a:r>
            <a:r>
              <a:rPr kumimoji="1" lang="en-US" altLang="zh-CN" sz="2400" dirty="0">
                <a:solidFill>
                  <a:srgbClr val="57CDFF"/>
                </a:solidFill>
              </a:rPr>
              <a:t>old</a:t>
            </a:r>
            <a:r>
              <a:rPr kumimoji="1" lang="en-US" altLang="zh-CN" sz="2400" dirty="0"/>
              <a:t> </a:t>
            </a:r>
            <a:r>
              <a:rPr kumimoji="1" lang="en-US" altLang="zh-CN" sz="2400" dirty="0" smtClean="0"/>
              <a:t>information)</a:t>
            </a:r>
            <a:endParaRPr kumimoji="1" lang="zh-CN" altLang="en-US" sz="2400" dirty="0"/>
          </a:p>
          <a:p>
            <a:endParaRPr lang="en-US" altLang="zh-CN" dirty="0" smtClean="0"/>
          </a:p>
        </p:txBody>
      </p:sp>
      <p:sp>
        <p:nvSpPr>
          <p:cNvPr id="6" name="标题 1"/>
          <p:cNvSpPr>
            <a:spLocks noGrp="1"/>
          </p:cNvSpPr>
          <p:nvPr>
            <p:ph type="title"/>
          </p:nvPr>
        </p:nvSpPr>
        <p:spPr>
          <a:xfrm>
            <a:off x="128337" y="-167268"/>
            <a:ext cx="7772400" cy="1143000"/>
          </a:xfrm>
        </p:spPr>
        <p:txBody>
          <a:bodyPr/>
          <a:lstStyle/>
          <a:p>
            <a:r>
              <a:rPr kumimoji="1" lang="en-US" altLang="zh-CN" dirty="0" smtClean="0"/>
              <a:t>Activity </a:t>
            </a:r>
            <a:endParaRPr kumimoji="1" lang="zh-CN" altLang="en-US" dirty="0"/>
          </a:p>
        </p:txBody>
      </p:sp>
      <p:sp>
        <p:nvSpPr>
          <p:cNvPr id="8" name="矩形 7"/>
          <p:cNvSpPr/>
          <p:nvPr/>
        </p:nvSpPr>
        <p:spPr>
          <a:xfrm>
            <a:off x="128336" y="1864812"/>
            <a:ext cx="9287042" cy="3970318"/>
          </a:xfrm>
          <a:prstGeom prst="rect">
            <a:avLst/>
          </a:prstGeom>
        </p:spPr>
        <p:txBody>
          <a:bodyPr wrap="square">
            <a:spAutoFit/>
          </a:bodyPr>
          <a:lstStyle/>
          <a:p>
            <a:r>
              <a:rPr lang="en-US" altLang="zh-CN" dirty="0"/>
              <a:t>History shows that human beings have come a long way from where they started. </a:t>
            </a:r>
            <a:endParaRPr lang="zh-CN" altLang="zh-CN" dirty="0"/>
          </a:p>
          <a:p>
            <a:r>
              <a:rPr lang="en-US" altLang="zh-CN" dirty="0"/>
              <a:t> </a:t>
            </a:r>
            <a:endParaRPr lang="zh-CN" altLang="zh-CN" dirty="0"/>
          </a:p>
          <a:p>
            <a:r>
              <a:rPr lang="en-US" altLang="zh-CN" dirty="0">
                <a:solidFill>
                  <a:schemeClr val="accent2">
                    <a:lumMod val="60000"/>
                    <a:lumOff val="40000"/>
                  </a:schemeClr>
                </a:solidFill>
              </a:rPr>
              <a:t>In their long history of development</a:t>
            </a:r>
            <a:r>
              <a:rPr lang="en-US" altLang="zh-CN" dirty="0"/>
              <a:t>, Human beings have developed various </a:t>
            </a:r>
            <a:r>
              <a:rPr lang="en-US" altLang="zh-CN" dirty="0">
                <a:solidFill>
                  <a:schemeClr val="accent3">
                    <a:lumMod val="60000"/>
                    <a:lumOff val="40000"/>
                  </a:schemeClr>
                </a:solidFill>
              </a:rPr>
              <a:t>new technologies</a:t>
            </a:r>
            <a:r>
              <a:rPr lang="en-US" altLang="zh-CN" dirty="0"/>
              <a:t>. </a:t>
            </a:r>
            <a:endParaRPr lang="zh-CN" altLang="zh-CN" dirty="0"/>
          </a:p>
          <a:p>
            <a:r>
              <a:rPr lang="en-US" altLang="zh-CN" dirty="0"/>
              <a:t> </a:t>
            </a:r>
            <a:endParaRPr lang="zh-CN" altLang="zh-CN" dirty="0"/>
          </a:p>
          <a:p>
            <a:r>
              <a:rPr lang="en-US" altLang="zh-CN" dirty="0">
                <a:solidFill>
                  <a:srgbClr val="FCDE70"/>
                </a:solidFill>
              </a:rPr>
              <a:t>People can now enjoy luxurious life </a:t>
            </a:r>
            <a:r>
              <a:rPr lang="en-US" altLang="zh-CN" dirty="0"/>
              <a:t>that they previously could not imagined with the help of </a:t>
            </a:r>
            <a:r>
              <a:rPr lang="en-US" altLang="zh-CN" dirty="0">
                <a:solidFill>
                  <a:srgbClr val="57CDFF"/>
                </a:solidFill>
              </a:rPr>
              <a:t>new technologies.</a:t>
            </a:r>
            <a:endParaRPr lang="zh-CN" altLang="zh-CN" dirty="0">
              <a:solidFill>
                <a:srgbClr val="57CDFF"/>
              </a:solidFill>
            </a:endParaRPr>
          </a:p>
          <a:p>
            <a:r>
              <a:rPr lang="en-US" altLang="zh-CN" dirty="0"/>
              <a:t> </a:t>
            </a:r>
            <a:endParaRPr lang="zh-CN" altLang="zh-CN" dirty="0"/>
          </a:p>
          <a:p>
            <a:r>
              <a:rPr lang="en-US" altLang="zh-CN" dirty="0">
                <a:solidFill>
                  <a:srgbClr val="FCDE70"/>
                </a:solidFill>
              </a:rPr>
              <a:t>Disasters</a:t>
            </a:r>
            <a:r>
              <a:rPr lang="en-US" altLang="zh-CN" dirty="0"/>
              <a:t> may also be the side effect of the development of </a:t>
            </a:r>
            <a:r>
              <a:rPr lang="en-US" altLang="zh-CN" dirty="0">
                <a:solidFill>
                  <a:srgbClr val="57CDFF"/>
                </a:solidFill>
              </a:rPr>
              <a:t>new technologies</a:t>
            </a:r>
            <a:r>
              <a:rPr lang="en-US" altLang="zh-CN" dirty="0"/>
              <a:t>. </a:t>
            </a:r>
            <a:endParaRPr lang="zh-CN" altLang="zh-CN" dirty="0"/>
          </a:p>
          <a:p>
            <a:r>
              <a:rPr lang="en-US" altLang="zh-CN" dirty="0"/>
              <a:t> </a:t>
            </a:r>
            <a:endParaRPr lang="zh-CN" altLang="zh-CN" dirty="0"/>
          </a:p>
          <a:p>
            <a:r>
              <a:rPr lang="en-US" altLang="zh-CN" dirty="0">
                <a:solidFill>
                  <a:srgbClr val="FCDE70"/>
                </a:solidFill>
              </a:rPr>
              <a:t>The development of nuclear weapons </a:t>
            </a:r>
            <a:r>
              <a:rPr lang="en-US" altLang="zh-CN" dirty="0"/>
              <a:t>may lead to </a:t>
            </a:r>
            <a:r>
              <a:rPr lang="en-US" altLang="zh-CN" dirty="0">
                <a:solidFill>
                  <a:srgbClr val="57CDFF"/>
                </a:solidFill>
              </a:rPr>
              <a:t>the biggest disaster</a:t>
            </a:r>
            <a:r>
              <a:rPr lang="en-US" altLang="zh-CN" dirty="0"/>
              <a:t>.</a:t>
            </a:r>
            <a:endParaRPr lang="zh-CN" altLang="zh-CN" dirty="0"/>
          </a:p>
          <a:p>
            <a:r>
              <a:rPr lang="en-US" altLang="zh-CN" dirty="0"/>
              <a:t> </a:t>
            </a:r>
            <a:endParaRPr lang="zh-CN" altLang="zh-CN" dirty="0"/>
          </a:p>
          <a:p>
            <a:r>
              <a:rPr lang="en-US" altLang="zh-CN" dirty="0">
                <a:solidFill>
                  <a:srgbClr val="57CDFF"/>
                </a:solidFill>
              </a:rPr>
              <a:t>New technologies </a:t>
            </a:r>
            <a:r>
              <a:rPr lang="en-US" altLang="zh-CN" dirty="0"/>
              <a:t>are causing </a:t>
            </a:r>
            <a:r>
              <a:rPr lang="en-US" altLang="zh-CN" dirty="0">
                <a:solidFill>
                  <a:srgbClr val="FCDE70"/>
                </a:solidFill>
              </a:rPr>
              <a:t>increasing pollution</a:t>
            </a:r>
            <a:r>
              <a:rPr lang="en-US" altLang="zh-CN" dirty="0"/>
              <a:t>. </a:t>
            </a:r>
            <a:endParaRPr lang="zh-CN" altLang="zh-CN" dirty="0"/>
          </a:p>
          <a:p>
            <a:r>
              <a:rPr lang="en-US" altLang="zh-CN" dirty="0"/>
              <a:t> </a:t>
            </a:r>
            <a:endParaRPr lang="zh-CN" altLang="zh-CN" dirty="0"/>
          </a:p>
          <a:p>
            <a:r>
              <a:rPr lang="en-US" altLang="zh-CN" dirty="0">
                <a:solidFill>
                  <a:srgbClr val="FCDE70"/>
                </a:solidFill>
              </a:rPr>
              <a:t>Biodiversity</a:t>
            </a:r>
            <a:r>
              <a:rPr lang="en-US" altLang="zh-CN" dirty="0"/>
              <a:t> is also threatened by </a:t>
            </a:r>
            <a:r>
              <a:rPr lang="en-US" altLang="zh-CN" dirty="0">
                <a:solidFill>
                  <a:srgbClr val="57CDFF"/>
                </a:solidFill>
              </a:rPr>
              <a:t>new technologies</a:t>
            </a:r>
            <a:r>
              <a:rPr lang="en-US" altLang="zh-CN" dirty="0"/>
              <a:t>.</a:t>
            </a:r>
            <a:r>
              <a:rPr lang="zh-CN" altLang="zh-CN" dirty="0"/>
              <a:t> </a:t>
            </a:r>
          </a:p>
        </p:txBody>
      </p:sp>
    </p:spTree>
    <p:extLst>
      <p:ext uri="{BB962C8B-B14F-4D97-AF65-F5344CB8AC3E}">
        <p14:creationId xmlns:p14="http://schemas.microsoft.com/office/powerpoint/2010/main" val="360298957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8336" y="880212"/>
            <a:ext cx="9336505" cy="1107996"/>
          </a:xfrm>
          <a:prstGeom prst="rect">
            <a:avLst/>
          </a:prstGeom>
        </p:spPr>
        <p:txBody>
          <a:bodyPr wrap="square">
            <a:spAutoFit/>
          </a:bodyPr>
          <a:lstStyle/>
          <a:p>
            <a:pPr marL="457200" indent="-457200">
              <a:buFont typeface="+mj-lt"/>
              <a:buAutoNum type="arabicPeriod" startAt="2"/>
            </a:pPr>
            <a:r>
              <a:rPr kumimoji="1" lang="en-US" altLang="zh-CN" sz="2400" u="sng" dirty="0"/>
              <a:t>Cohesion: </a:t>
            </a:r>
            <a:r>
              <a:rPr kumimoji="1" lang="en-US" altLang="zh-CN" sz="2400" dirty="0"/>
              <a:t>   Rewrite the sentences to make the </a:t>
            </a:r>
            <a:r>
              <a:rPr kumimoji="1" lang="en-US" altLang="zh-CN" sz="2400" dirty="0" smtClean="0"/>
              <a:t>paragraph cohesive</a:t>
            </a:r>
          </a:p>
          <a:p>
            <a:r>
              <a:rPr kumimoji="1" lang="en-US" altLang="zh-CN" sz="2400" dirty="0" smtClean="0"/>
              <a:t> </a:t>
            </a:r>
            <a:r>
              <a:rPr kumimoji="1" lang="en-US" altLang="zh-CN" sz="2400" dirty="0"/>
              <a:t>(order of </a:t>
            </a:r>
            <a:r>
              <a:rPr kumimoji="1" lang="en-US" altLang="zh-CN" sz="2400" dirty="0">
                <a:solidFill>
                  <a:schemeClr val="accent3">
                    <a:lumMod val="60000"/>
                    <a:lumOff val="40000"/>
                  </a:schemeClr>
                </a:solidFill>
              </a:rPr>
              <a:t>new</a:t>
            </a:r>
            <a:r>
              <a:rPr kumimoji="1" lang="en-US" altLang="zh-CN" sz="2400" dirty="0"/>
              <a:t> and </a:t>
            </a:r>
            <a:r>
              <a:rPr kumimoji="1" lang="en-US" altLang="zh-CN" sz="2400" dirty="0">
                <a:solidFill>
                  <a:schemeClr val="accent2">
                    <a:lumMod val="60000"/>
                    <a:lumOff val="40000"/>
                  </a:schemeClr>
                </a:solidFill>
              </a:rPr>
              <a:t>o</a:t>
            </a:r>
            <a:r>
              <a:rPr kumimoji="1" lang="en-US" altLang="zh-CN" sz="2400" dirty="0">
                <a:solidFill>
                  <a:srgbClr val="57CDFF"/>
                </a:solidFill>
              </a:rPr>
              <a:t>ld</a:t>
            </a:r>
            <a:r>
              <a:rPr kumimoji="1" lang="en-US" altLang="zh-CN" sz="2400" dirty="0"/>
              <a:t> </a:t>
            </a:r>
            <a:r>
              <a:rPr kumimoji="1" lang="en-US" altLang="zh-CN" sz="2400" dirty="0" smtClean="0"/>
              <a:t>information)</a:t>
            </a:r>
            <a:endParaRPr kumimoji="1" lang="zh-CN" altLang="en-US" sz="2400" dirty="0"/>
          </a:p>
          <a:p>
            <a:endParaRPr lang="en-US" altLang="zh-CN" dirty="0" smtClean="0"/>
          </a:p>
        </p:txBody>
      </p:sp>
      <p:sp>
        <p:nvSpPr>
          <p:cNvPr id="6" name="标题 1"/>
          <p:cNvSpPr>
            <a:spLocks noGrp="1"/>
          </p:cNvSpPr>
          <p:nvPr>
            <p:ph type="title"/>
          </p:nvPr>
        </p:nvSpPr>
        <p:spPr>
          <a:xfrm>
            <a:off x="128337" y="-167268"/>
            <a:ext cx="7772400" cy="1143000"/>
          </a:xfrm>
        </p:spPr>
        <p:txBody>
          <a:bodyPr/>
          <a:lstStyle/>
          <a:p>
            <a:r>
              <a:rPr kumimoji="1" lang="en-US" altLang="zh-CN" dirty="0" smtClean="0"/>
              <a:t>Activity </a:t>
            </a:r>
            <a:endParaRPr kumimoji="1" lang="zh-CN" altLang="en-US" dirty="0"/>
          </a:p>
        </p:txBody>
      </p:sp>
      <p:sp>
        <p:nvSpPr>
          <p:cNvPr id="8" name="矩形 7"/>
          <p:cNvSpPr/>
          <p:nvPr/>
        </p:nvSpPr>
        <p:spPr>
          <a:xfrm>
            <a:off x="177799" y="1988208"/>
            <a:ext cx="9287042" cy="3693319"/>
          </a:xfrm>
          <a:prstGeom prst="rect">
            <a:avLst/>
          </a:prstGeom>
        </p:spPr>
        <p:txBody>
          <a:bodyPr wrap="square">
            <a:spAutoFit/>
          </a:bodyPr>
          <a:lstStyle/>
          <a:p>
            <a:r>
              <a:rPr lang="en-US" altLang="zh-CN" dirty="0"/>
              <a:t>History shows that human beings have come a long way from where they started. </a:t>
            </a:r>
            <a:endParaRPr lang="zh-CN" altLang="zh-CN" dirty="0"/>
          </a:p>
          <a:p>
            <a:r>
              <a:rPr lang="en-US" altLang="zh-CN" dirty="0"/>
              <a:t> </a:t>
            </a:r>
            <a:endParaRPr lang="zh-CN" altLang="zh-CN" dirty="0"/>
          </a:p>
          <a:p>
            <a:r>
              <a:rPr lang="en-US" altLang="zh-CN" dirty="0">
                <a:solidFill>
                  <a:schemeClr val="accent2">
                    <a:lumMod val="60000"/>
                    <a:lumOff val="40000"/>
                  </a:schemeClr>
                </a:solidFill>
              </a:rPr>
              <a:t>In their long history of development</a:t>
            </a:r>
            <a:r>
              <a:rPr lang="en-US" altLang="zh-CN" dirty="0"/>
              <a:t>, Human beings have developed various </a:t>
            </a:r>
            <a:r>
              <a:rPr lang="en-US" altLang="zh-CN" dirty="0">
                <a:solidFill>
                  <a:schemeClr val="accent3">
                    <a:lumMod val="60000"/>
                    <a:lumOff val="40000"/>
                  </a:schemeClr>
                </a:solidFill>
              </a:rPr>
              <a:t>new technologies</a:t>
            </a:r>
            <a:r>
              <a:rPr lang="en-US" altLang="zh-CN" dirty="0"/>
              <a:t>. </a:t>
            </a:r>
            <a:endParaRPr lang="zh-CN" altLang="zh-CN" dirty="0"/>
          </a:p>
          <a:p>
            <a:r>
              <a:rPr lang="en-US" altLang="zh-CN" dirty="0"/>
              <a:t> </a:t>
            </a:r>
            <a:endParaRPr lang="zh-CN" altLang="zh-CN" dirty="0"/>
          </a:p>
          <a:p>
            <a:r>
              <a:rPr lang="en-US" altLang="zh-CN" dirty="0" smtClean="0">
                <a:solidFill>
                  <a:srgbClr val="57CDFF"/>
                </a:solidFill>
              </a:rPr>
              <a:t>New technologies </a:t>
            </a:r>
            <a:r>
              <a:rPr lang="en-US" altLang="zh-CN" dirty="0" smtClean="0">
                <a:solidFill>
                  <a:srgbClr val="FFFFFF"/>
                </a:solidFill>
              </a:rPr>
              <a:t>allow </a:t>
            </a:r>
            <a:r>
              <a:rPr lang="en-US" altLang="zh-CN" dirty="0">
                <a:solidFill>
                  <a:srgbClr val="FCDE70"/>
                </a:solidFill>
              </a:rPr>
              <a:t>p</a:t>
            </a:r>
            <a:r>
              <a:rPr lang="en-US" altLang="zh-CN" dirty="0" smtClean="0">
                <a:solidFill>
                  <a:srgbClr val="FCDE70"/>
                </a:solidFill>
              </a:rPr>
              <a:t>eople to enjoy </a:t>
            </a:r>
            <a:r>
              <a:rPr lang="en-US" altLang="zh-CN" dirty="0">
                <a:solidFill>
                  <a:srgbClr val="FCDE70"/>
                </a:solidFill>
              </a:rPr>
              <a:t>luxurious life </a:t>
            </a:r>
            <a:r>
              <a:rPr lang="en-US" altLang="zh-CN" dirty="0"/>
              <a:t>that they previously could not </a:t>
            </a:r>
            <a:r>
              <a:rPr lang="en-US" altLang="zh-CN" dirty="0" smtClean="0"/>
              <a:t>imagined. </a:t>
            </a:r>
          </a:p>
          <a:p>
            <a:r>
              <a:rPr lang="en-US" altLang="zh-CN" dirty="0"/>
              <a:t> </a:t>
            </a:r>
            <a:endParaRPr lang="zh-CN" altLang="zh-CN" dirty="0"/>
          </a:p>
          <a:p>
            <a:r>
              <a:rPr lang="en-US" altLang="zh-CN" dirty="0" smtClean="0">
                <a:solidFill>
                  <a:srgbClr val="57CDFF"/>
                </a:solidFill>
              </a:rPr>
              <a:t>New technologies </a:t>
            </a:r>
            <a:r>
              <a:rPr lang="en-US" altLang="zh-CN" dirty="0" smtClean="0"/>
              <a:t>may also lead to</a:t>
            </a:r>
            <a:r>
              <a:rPr lang="en-US" altLang="zh-CN" dirty="0" smtClean="0">
                <a:solidFill>
                  <a:schemeClr val="accent3">
                    <a:lumMod val="60000"/>
                    <a:lumOff val="40000"/>
                  </a:schemeClr>
                </a:solidFill>
              </a:rPr>
              <a:t> future disasters</a:t>
            </a:r>
            <a:r>
              <a:rPr lang="en-US" altLang="zh-CN" dirty="0" smtClean="0"/>
              <a:t>. </a:t>
            </a:r>
            <a:endParaRPr lang="zh-CN" altLang="zh-CN" dirty="0"/>
          </a:p>
          <a:p>
            <a:r>
              <a:rPr lang="en-US" altLang="zh-CN" dirty="0"/>
              <a:t> </a:t>
            </a:r>
            <a:endParaRPr lang="zh-CN" altLang="zh-CN" dirty="0"/>
          </a:p>
          <a:p>
            <a:r>
              <a:rPr lang="en-US" altLang="zh-CN" dirty="0" smtClean="0">
                <a:solidFill>
                  <a:srgbClr val="57CDFF"/>
                </a:solidFill>
              </a:rPr>
              <a:t>T</a:t>
            </a:r>
            <a:r>
              <a:rPr lang="en-US" altLang="zh-CN" dirty="0" smtClean="0">
                <a:solidFill>
                  <a:schemeClr val="accent2">
                    <a:lumMod val="60000"/>
                    <a:lumOff val="40000"/>
                  </a:schemeClr>
                </a:solidFill>
              </a:rPr>
              <a:t>he biggest disaster </a:t>
            </a:r>
            <a:r>
              <a:rPr lang="en-US" altLang="zh-CN" dirty="0" smtClean="0"/>
              <a:t>is the </a:t>
            </a:r>
            <a:r>
              <a:rPr lang="en-US" altLang="zh-CN" dirty="0">
                <a:solidFill>
                  <a:srgbClr val="FCDE70"/>
                </a:solidFill>
              </a:rPr>
              <a:t>development of nuclear </a:t>
            </a:r>
            <a:r>
              <a:rPr lang="en-US" altLang="zh-CN" dirty="0" smtClean="0">
                <a:solidFill>
                  <a:srgbClr val="FCDE70"/>
                </a:solidFill>
              </a:rPr>
              <a:t>weapons</a:t>
            </a:r>
            <a:r>
              <a:rPr lang="en-US" altLang="zh-CN" dirty="0" smtClean="0"/>
              <a:t>.</a:t>
            </a:r>
            <a:endParaRPr lang="zh-CN" altLang="zh-CN" dirty="0"/>
          </a:p>
          <a:p>
            <a:r>
              <a:rPr lang="en-US" altLang="zh-CN" dirty="0"/>
              <a:t> </a:t>
            </a:r>
            <a:endParaRPr lang="zh-CN" altLang="zh-CN" dirty="0"/>
          </a:p>
          <a:p>
            <a:r>
              <a:rPr lang="en-US" altLang="zh-CN" dirty="0">
                <a:solidFill>
                  <a:srgbClr val="57CDFF"/>
                </a:solidFill>
              </a:rPr>
              <a:t>New technologies </a:t>
            </a:r>
            <a:r>
              <a:rPr lang="en-US" altLang="zh-CN" dirty="0"/>
              <a:t>are causing </a:t>
            </a:r>
            <a:r>
              <a:rPr lang="en-US" altLang="zh-CN" dirty="0">
                <a:solidFill>
                  <a:srgbClr val="FCDE70"/>
                </a:solidFill>
              </a:rPr>
              <a:t>increasing pollution</a:t>
            </a:r>
            <a:r>
              <a:rPr lang="en-US" altLang="zh-CN" dirty="0"/>
              <a:t>. </a:t>
            </a:r>
            <a:endParaRPr lang="zh-CN" altLang="zh-CN" dirty="0"/>
          </a:p>
          <a:p>
            <a:r>
              <a:rPr lang="en-US" altLang="zh-CN" dirty="0"/>
              <a:t> </a:t>
            </a:r>
            <a:endParaRPr lang="zh-CN" altLang="zh-CN" dirty="0"/>
          </a:p>
          <a:p>
            <a:r>
              <a:rPr lang="en-US" altLang="zh-CN" dirty="0" smtClean="0">
                <a:solidFill>
                  <a:srgbClr val="57CDFF"/>
                </a:solidFill>
              </a:rPr>
              <a:t>New technologies </a:t>
            </a:r>
            <a:r>
              <a:rPr lang="en-US" altLang="zh-CN" dirty="0" smtClean="0">
                <a:solidFill>
                  <a:srgbClr val="FFFFFF"/>
                </a:solidFill>
              </a:rPr>
              <a:t>also threaten </a:t>
            </a:r>
            <a:r>
              <a:rPr lang="en-US" altLang="zh-CN" dirty="0">
                <a:solidFill>
                  <a:srgbClr val="FCDE70"/>
                </a:solidFill>
              </a:rPr>
              <a:t>b</a:t>
            </a:r>
            <a:r>
              <a:rPr lang="en-US" altLang="zh-CN" dirty="0" smtClean="0">
                <a:solidFill>
                  <a:srgbClr val="FCDE70"/>
                </a:solidFill>
              </a:rPr>
              <a:t>iodiversity</a:t>
            </a:r>
            <a:r>
              <a:rPr lang="en-US" altLang="zh-CN" dirty="0" smtClean="0"/>
              <a:t>.</a:t>
            </a:r>
            <a:r>
              <a:rPr lang="zh-CN" altLang="zh-CN" dirty="0" smtClean="0"/>
              <a:t> </a:t>
            </a:r>
            <a:endParaRPr lang="zh-CN" altLang="zh-CN" dirty="0"/>
          </a:p>
        </p:txBody>
      </p:sp>
    </p:spTree>
    <p:extLst>
      <p:ext uri="{BB962C8B-B14F-4D97-AF65-F5344CB8AC3E}">
        <p14:creationId xmlns:p14="http://schemas.microsoft.com/office/powerpoint/2010/main" val="340306877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7683" y="2476732"/>
            <a:ext cx="8462211" cy="3108543"/>
          </a:xfrm>
          <a:prstGeom prst="rect">
            <a:avLst/>
          </a:prstGeom>
        </p:spPr>
        <p:txBody>
          <a:bodyPr wrap="square">
            <a:spAutoFit/>
          </a:bodyPr>
          <a:lstStyle/>
          <a:p>
            <a:r>
              <a:rPr lang="en-US" altLang="zh-CN" sz="2400" i="1" dirty="0"/>
              <a:t>History shows that human beings have come a long way from where they started. </a:t>
            </a:r>
            <a:r>
              <a:rPr lang="en-US" altLang="zh-CN" sz="2400" i="1" dirty="0">
                <a:solidFill>
                  <a:srgbClr val="FCDE70"/>
                </a:solidFill>
              </a:rPr>
              <a:t>They</a:t>
            </a:r>
            <a:r>
              <a:rPr lang="en-US" altLang="zh-CN" sz="2400" i="1" dirty="0"/>
              <a:t> have</a:t>
            </a:r>
            <a:r>
              <a:rPr lang="en-US" altLang="zh-CN" sz="2400" dirty="0"/>
              <a:t> developed various </a:t>
            </a:r>
            <a:r>
              <a:rPr lang="en-US" altLang="zh-CN" sz="2400" dirty="0">
                <a:solidFill>
                  <a:schemeClr val="accent1">
                    <a:lumMod val="60000"/>
                    <a:lumOff val="40000"/>
                  </a:schemeClr>
                </a:solidFill>
              </a:rPr>
              <a:t>new technologies </a:t>
            </a:r>
            <a:r>
              <a:rPr lang="en-US" altLang="zh-CN" sz="2400" dirty="0">
                <a:solidFill>
                  <a:srgbClr val="FCDE70"/>
                </a:solidFill>
              </a:rPr>
              <a:t>which </a:t>
            </a:r>
            <a:r>
              <a:rPr lang="en-US" altLang="zh-CN" sz="2400" dirty="0"/>
              <a:t>allow all human to </a:t>
            </a:r>
            <a:r>
              <a:rPr lang="en-US" altLang="zh-CN" sz="2400" dirty="0">
                <a:solidFill>
                  <a:srgbClr val="B7E776"/>
                </a:solidFill>
              </a:rPr>
              <a:t>enjoy luxuries </a:t>
            </a:r>
            <a:r>
              <a:rPr lang="en-US" altLang="zh-CN" sz="2400" dirty="0"/>
              <a:t>that they previously could not imagined.</a:t>
            </a:r>
            <a:r>
              <a:rPr lang="en-US" altLang="zh-CN" sz="2400" i="1" dirty="0"/>
              <a:t> </a:t>
            </a:r>
            <a:r>
              <a:rPr lang="en-US" altLang="zh-CN" sz="2400" i="1" dirty="0">
                <a:solidFill>
                  <a:srgbClr val="57CDFF"/>
                </a:solidFill>
              </a:rPr>
              <a:t>However</a:t>
            </a:r>
            <a:r>
              <a:rPr lang="en-US" altLang="zh-CN" sz="2400" i="1" dirty="0"/>
              <a:t>, </a:t>
            </a:r>
            <a:r>
              <a:rPr lang="en-US" altLang="zh-CN" sz="2400" i="1" dirty="0">
                <a:solidFill>
                  <a:srgbClr val="B7E776"/>
                </a:solidFill>
              </a:rPr>
              <a:t>the technologies</a:t>
            </a:r>
            <a:r>
              <a:rPr lang="en-US" altLang="zh-CN" sz="2400" i="1" dirty="0"/>
              <a:t> that are temporarily </a:t>
            </a:r>
            <a:r>
              <a:rPr lang="en-US" altLang="zh-CN" sz="2400" i="1" dirty="0">
                <a:solidFill>
                  <a:srgbClr val="B7E776"/>
                </a:solidFill>
              </a:rPr>
              <a:t>making this world a better place to live</a:t>
            </a:r>
            <a:r>
              <a:rPr lang="en-US" altLang="zh-CN" sz="2400" i="1" dirty="0"/>
              <a:t> may also lead to future </a:t>
            </a:r>
            <a:r>
              <a:rPr lang="en-US" altLang="zh-CN" sz="2400" i="1" dirty="0">
                <a:solidFill>
                  <a:srgbClr val="B7E776"/>
                </a:solidFill>
              </a:rPr>
              <a:t>disasters</a:t>
            </a:r>
            <a:r>
              <a:rPr lang="en-US" altLang="zh-CN" sz="2400" i="1" dirty="0"/>
              <a:t>. The biggest </a:t>
            </a:r>
            <a:r>
              <a:rPr lang="en-US" altLang="zh-CN" sz="2400" i="1" dirty="0">
                <a:solidFill>
                  <a:schemeClr val="accent3">
                    <a:lumMod val="60000"/>
                    <a:lumOff val="40000"/>
                  </a:schemeClr>
                </a:solidFill>
              </a:rPr>
              <a:t>one of these </a:t>
            </a:r>
            <a:r>
              <a:rPr lang="en-US" altLang="zh-CN" sz="2400" i="1" dirty="0"/>
              <a:t>is the creation of nuclear weapons</a:t>
            </a:r>
            <a:r>
              <a:rPr lang="en-US" altLang="zh-CN" sz="2400" i="1" dirty="0">
                <a:solidFill>
                  <a:schemeClr val="accent2">
                    <a:lumMod val="60000"/>
                    <a:lumOff val="40000"/>
                  </a:schemeClr>
                </a:solidFill>
              </a:rPr>
              <a:t>. Another </a:t>
            </a:r>
            <a:r>
              <a:rPr lang="en-US" altLang="zh-CN" sz="2400" i="1" dirty="0">
                <a:solidFill>
                  <a:schemeClr val="accent1">
                    <a:lumMod val="60000"/>
                    <a:lumOff val="40000"/>
                  </a:schemeClr>
                </a:solidFill>
              </a:rPr>
              <a:t>destructive resu</a:t>
            </a:r>
            <a:r>
              <a:rPr lang="en-US" altLang="zh-CN" sz="2400" i="1" dirty="0">
                <a:solidFill>
                  <a:srgbClr val="B7E776"/>
                </a:solidFill>
              </a:rPr>
              <a:t>lt</a:t>
            </a:r>
            <a:r>
              <a:rPr lang="en-US" altLang="zh-CN" sz="2400" i="1" dirty="0"/>
              <a:t> is the increasing pollution</a:t>
            </a:r>
            <a:r>
              <a:rPr lang="en-US" altLang="zh-CN" sz="2400" i="1" dirty="0">
                <a:solidFill>
                  <a:srgbClr val="57CDFF"/>
                </a:solidFill>
              </a:rPr>
              <a:t>. </a:t>
            </a:r>
            <a:r>
              <a:rPr lang="en-US" altLang="zh-CN" sz="2400" i="1" dirty="0">
                <a:solidFill>
                  <a:schemeClr val="accent3">
                    <a:lumMod val="60000"/>
                    <a:lumOff val="40000"/>
                  </a:schemeClr>
                </a:solidFill>
              </a:rPr>
              <a:t>The third </a:t>
            </a:r>
            <a:r>
              <a:rPr lang="en-US" altLang="zh-CN" sz="2400" i="1" dirty="0"/>
              <a:t>is the loss of biodiversity. </a:t>
            </a:r>
            <a:endParaRPr lang="zh-CN" altLang="zh-CN" sz="2400" i="1" dirty="0"/>
          </a:p>
        </p:txBody>
      </p:sp>
      <p:sp>
        <p:nvSpPr>
          <p:cNvPr id="5" name="矩形 4"/>
          <p:cNvSpPr/>
          <p:nvPr/>
        </p:nvSpPr>
        <p:spPr>
          <a:xfrm>
            <a:off x="128336" y="975732"/>
            <a:ext cx="9336505" cy="1477327"/>
          </a:xfrm>
          <a:prstGeom prst="rect">
            <a:avLst/>
          </a:prstGeom>
        </p:spPr>
        <p:txBody>
          <a:bodyPr wrap="square">
            <a:spAutoFit/>
          </a:bodyPr>
          <a:lstStyle/>
          <a:p>
            <a:pPr marL="457200" indent="-457200">
              <a:buFont typeface="+mj-lt"/>
              <a:buAutoNum type="arabicPeriod" startAt="2"/>
            </a:pPr>
            <a:r>
              <a:rPr kumimoji="1" lang="en-US" altLang="zh-CN" sz="2400" u="sng" dirty="0"/>
              <a:t>Cohesion: </a:t>
            </a:r>
            <a:r>
              <a:rPr kumimoji="1" lang="en-US" altLang="zh-CN" sz="2400" dirty="0"/>
              <a:t>   Rewrite the sentences to make the </a:t>
            </a:r>
            <a:r>
              <a:rPr kumimoji="1" lang="en-US" altLang="zh-CN" sz="2400" dirty="0" smtClean="0"/>
              <a:t>paragraph cohesive</a:t>
            </a:r>
          </a:p>
          <a:p>
            <a:r>
              <a:rPr kumimoji="1" lang="en-US" altLang="zh-CN" sz="2400" dirty="0" smtClean="0"/>
              <a:t> (</a:t>
            </a:r>
            <a:r>
              <a:rPr kumimoji="1" lang="en-US" altLang="zh-CN" sz="2400" dirty="0" smtClean="0">
                <a:solidFill>
                  <a:schemeClr val="accent3">
                    <a:lumMod val="60000"/>
                    <a:lumOff val="40000"/>
                  </a:schemeClr>
                </a:solidFill>
              </a:rPr>
              <a:t>reference</a:t>
            </a:r>
            <a:r>
              <a:rPr kumimoji="1" lang="en-US" altLang="zh-CN" sz="2400" dirty="0"/>
              <a:t>, </a:t>
            </a:r>
            <a:r>
              <a:rPr kumimoji="1" lang="en-US" altLang="zh-CN" sz="2400" dirty="0">
                <a:solidFill>
                  <a:srgbClr val="FCDE70"/>
                </a:solidFill>
              </a:rPr>
              <a:t>substitution, ellipsis</a:t>
            </a:r>
            <a:r>
              <a:rPr kumimoji="1" lang="en-US" altLang="zh-CN" sz="2400" dirty="0"/>
              <a:t>, repeated words and ideas</a:t>
            </a:r>
            <a:r>
              <a:rPr kumimoji="1" lang="en-US" altLang="zh-CN" sz="2400" dirty="0">
                <a:solidFill>
                  <a:schemeClr val="accent2">
                    <a:lumMod val="60000"/>
                    <a:lumOff val="40000"/>
                  </a:schemeClr>
                </a:solidFill>
              </a:rPr>
              <a:t>, transitional signals</a:t>
            </a:r>
            <a:r>
              <a:rPr kumimoji="1" lang="en-US" altLang="zh-CN" sz="2400" dirty="0"/>
              <a:t>)</a:t>
            </a:r>
            <a:endParaRPr kumimoji="1" lang="zh-CN" altLang="en-US" sz="2400" dirty="0"/>
          </a:p>
          <a:p>
            <a:endParaRPr lang="en-US" altLang="zh-CN" dirty="0" smtClean="0"/>
          </a:p>
        </p:txBody>
      </p:sp>
      <p:sp>
        <p:nvSpPr>
          <p:cNvPr id="6" name="标题 1"/>
          <p:cNvSpPr>
            <a:spLocks noGrp="1"/>
          </p:cNvSpPr>
          <p:nvPr>
            <p:ph type="title"/>
          </p:nvPr>
        </p:nvSpPr>
        <p:spPr>
          <a:xfrm>
            <a:off x="275390" y="-167268"/>
            <a:ext cx="7772400" cy="1143000"/>
          </a:xfrm>
        </p:spPr>
        <p:txBody>
          <a:bodyPr/>
          <a:lstStyle/>
          <a:p>
            <a:r>
              <a:rPr kumimoji="1" lang="en-US" altLang="zh-CN" dirty="0" smtClean="0"/>
              <a:t>Activity </a:t>
            </a:r>
            <a:endParaRPr kumimoji="1" lang="zh-CN" altLang="en-US" dirty="0"/>
          </a:p>
        </p:txBody>
      </p:sp>
    </p:spTree>
    <p:extLst>
      <p:ext uri="{BB962C8B-B14F-4D97-AF65-F5344CB8AC3E}">
        <p14:creationId xmlns:p14="http://schemas.microsoft.com/office/powerpoint/2010/main" val="347934704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339474" y="2018632"/>
            <a:ext cx="4115580" cy="1200329"/>
          </a:xfrm>
          <a:prstGeom prst="rect">
            <a:avLst/>
          </a:prstGeom>
          <a:noFill/>
        </p:spPr>
        <p:txBody>
          <a:bodyPr wrap="none" rtlCol="0">
            <a:spAutoFit/>
          </a:bodyPr>
          <a:lstStyle/>
          <a:p>
            <a:r>
              <a:rPr kumimoji="1" lang="en-US" altLang="zh-CN" sz="7200" dirty="0" smtClean="0"/>
              <a:t>Thank you </a:t>
            </a:r>
            <a:endParaRPr kumimoji="1" lang="zh-CN" altLang="en-US" sz="7200" dirty="0"/>
          </a:p>
        </p:txBody>
      </p:sp>
    </p:spTree>
    <p:extLst>
      <p:ext uri="{BB962C8B-B14F-4D97-AF65-F5344CB8AC3E}">
        <p14:creationId xmlns:p14="http://schemas.microsoft.com/office/powerpoint/2010/main" val="146125972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What is coherence &amp; cohesion </a:t>
            </a:r>
            <a:endParaRPr kumimoji="1" lang="zh-CN" altLang="en-US" dirty="0"/>
          </a:p>
        </p:txBody>
      </p:sp>
      <p:sp>
        <p:nvSpPr>
          <p:cNvPr id="4" name="文本框 3"/>
          <p:cNvSpPr txBox="1"/>
          <p:nvPr/>
        </p:nvSpPr>
        <p:spPr>
          <a:xfrm>
            <a:off x="331490" y="3534721"/>
            <a:ext cx="4031873" cy="1631216"/>
          </a:xfrm>
          <a:prstGeom prst="rect">
            <a:avLst/>
          </a:prstGeom>
          <a:noFill/>
        </p:spPr>
        <p:txBody>
          <a:bodyPr wrap="none" rtlCol="0">
            <a:spAutoFit/>
          </a:bodyPr>
          <a:lstStyle/>
          <a:p>
            <a:r>
              <a:rPr kumimoji="1" lang="en-US" altLang="zh-CN" sz="2000" dirty="0" smtClean="0"/>
              <a:t>Coherence</a:t>
            </a:r>
          </a:p>
          <a:p>
            <a:pPr marL="342900" indent="-342900">
              <a:buFont typeface="Arial"/>
              <a:buChar char="•"/>
            </a:pPr>
            <a:r>
              <a:rPr lang="en-US" altLang="zh-CN" sz="2000" dirty="0"/>
              <a:t>A</a:t>
            </a:r>
            <a:r>
              <a:rPr lang="en-US" altLang="zh-CN" sz="2000" dirty="0" smtClean="0"/>
              <a:t> </a:t>
            </a:r>
            <a:r>
              <a:rPr lang="en-US" altLang="zh-CN" sz="2000" dirty="0"/>
              <a:t>sense of the whole</a:t>
            </a:r>
          </a:p>
          <a:p>
            <a:pPr marL="342900" indent="-342900">
              <a:buFont typeface="Arial"/>
              <a:buChar char="•"/>
            </a:pPr>
            <a:r>
              <a:rPr kumimoji="1" lang="en-US" altLang="zh-CN" sz="2000" dirty="0" smtClean="0"/>
              <a:t>Macro level (connection of ideas )</a:t>
            </a:r>
          </a:p>
          <a:p>
            <a:pPr marL="342900" indent="-342900">
              <a:buFont typeface="Arial"/>
              <a:buChar char="•"/>
            </a:pPr>
            <a:r>
              <a:rPr lang="en-US" altLang="zh-CN" sz="2000" dirty="0" smtClean="0"/>
              <a:t>Understandable to the reader</a:t>
            </a:r>
          </a:p>
          <a:p>
            <a:pPr marL="342900" indent="-342900">
              <a:buFont typeface="Arial"/>
              <a:buChar char="•"/>
            </a:pPr>
            <a:r>
              <a:rPr lang="en-US" altLang="zh-CN" sz="2000" dirty="0" smtClean="0"/>
              <a:t>Abstract ideas</a:t>
            </a:r>
            <a:r>
              <a:rPr lang="zh-CN" altLang="zh-CN" sz="2000" dirty="0" smtClean="0"/>
              <a:t> </a:t>
            </a:r>
            <a:endParaRPr kumimoji="1" lang="zh-CN" altLang="en-US" sz="2000" dirty="0"/>
          </a:p>
        </p:txBody>
      </p:sp>
      <p:sp>
        <p:nvSpPr>
          <p:cNvPr id="6" name="文本框 5"/>
          <p:cNvSpPr txBox="1"/>
          <p:nvPr/>
        </p:nvSpPr>
        <p:spPr>
          <a:xfrm>
            <a:off x="5032138" y="3534721"/>
            <a:ext cx="3441968" cy="1938992"/>
          </a:xfrm>
          <a:prstGeom prst="rect">
            <a:avLst/>
          </a:prstGeom>
          <a:noFill/>
        </p:spPr>
        <p:txBody>
          <a:bodyPr wrap="none" rtlCol="0">
            <a:spAutoFit/>
          </a:bodyPr>
          <a:lstStyle/>
          <a:p>
            <a:r>
              <a:rPr kumimoji="1" lang="en-US" altLang="zh-CN" sz="2000" dirty="0" smtClean="0"/>
              <a:t>Cohesion</a:t>
            </a:r>
          </a:p>
          <a:p>
            <a:pPr marL="342900" indent="-342900">
              <a:buFont typeface="Arial"/>
              <a:buChar char="•"/>
            </a:pPr>
            <a:r>
              <a:rPr lang="en-US" altLang="zh-CN" sz="2000" dirty="0" smtClean="0"/>
              <a:t>A </a:t>
            </a:r>
            <a:r>
              <a:rPr lang="en-US" altLang="zh-CN" sz="2000" dirty="0"/>
              <a:t>sense of flow</a:t>
            </a:r>
          </a:p>
          <a:p>
            <a:pPr marL="342900" indent="-342900">
              <a:buFont typeface="Arial"/>
              <a:buChar char="•"/>
            </a:pPr>
            <a:r>
              <a:rPr lang="en-US" altLang="zh-CN" sz="2000" dirty="0" smtClean="0"/>
              <a:t>Micro level (sentences)</a:t>
            </a:r>
          </a:p>
          <a:p>
            <a:pPr marL="342900" indent="-342900">
              <a:buFont typeface="Arial"/>
              <a:buChar char="•"/>
            </a:pPr>
            <a:r>
              <a:rPr lang="en-US" altLang="zh-CN" sz="2000" dirty="0" smtClean="0"/>
              <a:t>Linking of texts</a:t>
            </a:r>
          </a:p>
          <a:p>
            <a:pPr marL="342900" indent="-342900">
              <a:buFont typeface="Arial"/>
              <a:buChar char="•"/>
            </a:pPr>
            <a:r>
              <a:rPr lang="en-US" altLang="zh-CN" sz="2000" dirty="0" smtClean="0"/>
              <a:t>Observable written content </a:t>
            </a:r>
          </a:p>
          <a:p>
            <a:endParaRPr kumimoji="1" lang="zh-CN" altLang="en-US" sz="2000" dirty="0"/>
          </a:p>
        </p:txBody>
      </p:sp>
      <p:sp>
        <p:nvSpPr>
          <p:cNvPr id="7" name="文本框 6"/>
          <p:cNvSpPr txBox="1"/>
          <p:nvPr/>
        </p:nvSpPr>
        <p:spPr>
          <a:xfrm>
            <a:off x="331490" y="1417638"/>
            <a:ext cx="8705563" cy="1846659"/>
          </a:xfrm>
          <a:prstGeom prst="rect">
            <a:avLst/>
          </a:prstGeom>
          <a:noFill/>
        </p:spPr>
        <p:txBody>
          <a:bodyPr wrap="square" rtlCol="0">
            <a:spAutoFit/>
          </a:bodyPr>
          <a:lstStyle/>
          <a:p>
            <a:r>
              <a:rPr kumimoji="1" lang="en-US" altLang="zh-CN" sz="2800" dirty="0" smtClean="0"/>
              <a:t>Coherence and cohesion refer to the </a:t>
            </a:r>
            <a:r>
              <a:rPr kumimoji="1" lang="en-US" altLang="zh-CN" sz="2800" dirty="0" smtClean="0">
                <a:solidFill>
                  <a:srgbClr val="57CDFF"/>
                </a:solidFill>
              </a:rPr>
              <a:t>unity </a:t>
            </a:r>
            <a:r>
              <a:rPr kumimoji="1" lang="en-US" altLang="zh-CN" sz="2800" dirty="0" smtClean="0">
                <a:solidFill>
                  <a:srgbClr val="57CDFF"/>
                </a:solidFill>
              </a:rPr>
              <a:t>and connectivity </a:t>
            </a:r>
            <a:r>
              <a:rPr kumimoji="1" lang="en-US" altLang="zh-CN" sz="2800" dirty="0" smtClean="0"/>
              <a:t>of the writing. </a:t>
            </a:r>
          </a:p>
          <a:p>
            <a:endParaRPr kumimoji="1" lang="en-US" altLang="zh-CN" dirty="0" smtClean="0"/>
          </a:p>
          <a:p>
            <a:r>
              <a:rPr kumimoji="1" lang="en-US" altLang="zh-CN" sz="2000" dirty="0" smtClean="0"/>
              <a:t>Coherent is the </a:t>
            </a:r>
            <a:r>
              <a:rPr kumimoji="1" lang="en-US" altLang="zh-CN" sz="2000" u="sng" dirty="0" smtClean="0"/>
              <a:t>connection of ideas </a:t>
            </a:r>
            <a:r>
              <a:rPr kumimoji="1" lang="en-US" altLang="zh-CN" sz="2000" dirty="0" smtClean="0"/>
              <a:t>being logical, consistent, understandable. </a:t>
            </a:r>
          </a:p>
          <a:p>
            <a:r>
              <a:rPr kumimoji="1" lang="en-US" altLang="zh-CN" sz="2000" dirty="0" smtClean="0"/>
              <a:t>Cohesion is the </a:t>
            </a:r>
            <a:r>
              <a:rPr kumimoji="1" lang="en-US" altLang="zh-CN" sz="2000" u="sng" dirty="0" smtClean="0"/>
              <a:t>connection of text elements </a:t>
            </a:r>
            <a:r>
              <a:rPr kumimoji="1" lang="en-US" altLang="zh-CN" sz="2000" dirty="0" smtClean="0"/>
              <a:t>(words, sentences, paragraphs)</a:t>
            </a:r>
            <a:endParaRPr kumimoji="1" lang="zh-CN" altLang="en-US" sz="2000" dirty="0"/>
          </a:p>
        </p:txBody>
      </p:sp>
    </p:spTree>
    <p:extLst>
      <p:ext uri="{BB962C8B-B14F-4D97-AF65-F5344CB8AC3E}">
        <p14:creationId xmlns:p14="http://schemas.microsoft.com/office/powerpoint/2010/main" val="27864699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0"/>
            <a:ext cx="7772400" cy="1143000"/>
          </a:xfrm>
        </p:spPr>
        <p:txBody>
          <a:bodyPr/>
          <a:lstStyle/>
          <a:p>
            <a:r>
              <a:rPr kumimoji="1" lang="en-US" altLang="zh-CN" dirty="0" smtClean="0"/>
              <a:t>coherence</a:t>
            </a:r>
            <a:endParaRPr kumimoji="1" lang="zh-CN" altLang="en-US" dirty="0"/>
          </a:p>
        </p:txBody>
      </p:sp>
      <p:pic>
        <p:nvPicPr>
          <p:cNvPr id="4" name="图片 3"/>
          <p:cNvPicPr>
            <a:picLocks noChangeAspect="1"/>
          </p:cNvPicPr>
          <p:nvPr/>
        </p:nvPicPr>
        <p:blipFill>
          <a:blip r:embed="rId2"/>
          <a:stretch>
            <a:fillRect/>
          </a:stretch>
        </p:blipFill>
        <p:spPr>
          <a:xfrm>
            <a:off x="453473" y="1004888"/>
            <a:ext cx="3573527" cy="5258073"/>
          </a:xfrm>
          <a:prstGeom prst="rect">
            <a:avLst/>
          </a:prstGeom>
        </p:spPr>
      </p:pic>
      <p:sp>
        <p:nvSpPr>
          <p:cNvPr id="5" name="文本框 4"/>
          <p:cNvSpPr txBox="1"/>
          <p:nvPr/>
        </p:nvSpPr>
        <p:spPr>
          <a:xfrm>
            <a:off x="4398723" y="1258079"/>
            <a:ext cx="4522630" cy="523220"/>
          </a:xfrm>
          <a:prstGeom prst="rect">
            <a:avLst/>
          </a:prstGeom>
          <a:noFill/>
        </p:spPr>
        <p:txBody>
          <a:bodyPr wrap="square" rtlCol="0">
            <a:spAutoFit/>
          </a:bodyPr>
          <a:lstStyle/>
          <a:p>
            <a:r>
              <a:rPr kumimoji="1" lang="en-US" altLang="zh-CN" sz="2800" dirty="0" smtClean="0"/>
              <a:t>My favorite color is blue. </a:t>
            </a:r>
            <a:r>
              <a:rPr kumimoji="1" lang="is-IS" altLang="zh-CN" sz="2800" dirty="0" smtClean="0"/>
              <a:t>…</a:t>
            </a:r>
            <a:endParaRPr kumimoji="1" lang="zh-CN" altLang="en-US" sz="2800" dirty="0"/>
          </a:p>
        </p:txBody>
      </p:sp>
      <p:sp>
        <p:nvSpPr>
          <p:cNvPr id="6" name="文本框 5"/>
          <p:cNvSpPr txBox="1"/>
          <p:nvPr/>
        </p:nvSpPr>
        <p:spPr>
          <a:xfrm>
            <a:off x="4398723" y="2202447"/>
            <a:ext cx="4522630" cy="1938992"/>
          </a:xfrm>
          <a:prstGeom prst="rect">
            <a:avLst/>
          </a:prstGeom>
          <a:noFill/>
        </p:spPr>
        <p:txBody>
          <a:bodyPr wrap="square" rtlCol="0">
            <a:spAutoFit/>
          </a:bodyPr>
          <a:lstStyle/>
          <a:p>
            <a:r>
              <a:rPr kumimoji="1" lang="en-US" altLang="zh-CN" sz="2000" dirty="0"/>
              <a:t>My </a:t>
            </a:r>
            <a:r>
              <a:rPr kumimoji="1" lang="en-US" altLang="zh-CN" sz="2000" dirty="0" smtClean="0"/>
              <a:t>favorite color </a:t>
            </a:r>
            <a:r>
              <a:rPr kumimoji="1" lang="en-US" altLang="zh-CN" sz="2000" dirty="0"/>
              <a:t>is blue.  Blue sports cars go very fast.  Driving in this way is dangerous and can cause </a:t>
            </a:r>
            <a:r>
              <a:rPr kumimoji="1" lang="en-US" altLang="zh-CN" sz="2000" dirty="0" smtClean="0"/>
              <a:t>car </a:t>
            </a:r>
            <a:r>
              <a:rPr kumimoji="1" lang="en-US" altLang="zh-CN" sz="2000" dirty="0"/>
              <a:t>crashes.  I had a car accident once and broke my leg.  I was very sad because I had to miss a holiday in Europe because of the injury.</a:t>
            </a:r>
            <a:endParaRPr kumimoji="1" lang="zh-CN" altLang="en-US" sz="2000" dirty="0"/>
          </a:p>
        </p:txBody>
      </p:sp>
      <p:sp>
        <p:nvSpPr>
          <p:cNvPr id="7" name="文本框 6"/>
          <p:cNvSpPr txBox="1"/>
          <p:nvPr/>
        </p:nvSpPr>
        <p:spPr>
          <a:xfrm>
            <a:off x="685800" y="6389961"/>
            <a:ext cx="7590126" cy="369332"/>
          </a:xfrm>
          <a:prstGeom prst="rect">
            <a:avLst/>
          </a:prstGeom>
          <a:noFill/>
        </p:spPr>
        <p:txBody>
          <a:bodyPr wrap="none" rtlCol="0">
            <a:spAutoFit/>
          </a:bodyPr>
          <a:lstStyle/>
          <a:p>
            <a:r>
              <a:rPr kumimoji="1" lang="en-US" altLang="zh-CN" dirty="0"/>
              <a:t>http://</a:t>
            </a:r>
            <a:r>
              <a:rPr kumimoji="1" lang="en-US" altLang="zh-CN" dirty="0" err="1"/>
              <a:t>andreafarescoaching.blogspot.com</a:t>
            </a:r>
            <a:r>
              <a:rPr kumimoji="1" lang="en-US" altLang="zh-CN" dirty="0"/>
              <a:t>/2016/12/coherence-and-</a:t>
            </a:r>
            <a:r>
              <a:rPr kumimoji="1" lang="en-US" altLang="zh-CN" dirty="0" err="1"/>
              <a:t>cohesion.html</a:t>
            </a:r>
            <a:endParaRPr kumimoji="1" lang="zh-CN" altLang="en-US" dirty="0"/>
          </a:p>
        </p:txBody>
      </p:sp>
      <p:pic>
        <p:nvPicPr>
          <p:cNvPr id="8" name="图片 7"/>
          <p:cNvPicPr>
            <a:picLocks noChangeAspect="1"/>
          </p:cNvPicPr>
          <p:nvPr/>
        </p:nvPicPr>
        <p:blipFill>
          <a:blip r:embed="rId3"/>
          <a:stretch>
            <a:fillRect/>
          </a:stretch>
        </p:blipFill>
        <p:spPr>
          <a:xfrm>
            <a:off x="6825853" y="4397965"/>
            <a:ext cx="2095500" cy="1864996"/>
          </a:xfrm>
          <a:prstGeom prst="rect">
            <a:avLst/>
          </a:prstGeom>
        </p:spPr>
      </p:pic>
    </p:spTree>
    <p:extLst>
      <p:ext uri="{BB962C8B-B14F-4D97-AF65-F5344CB8AC3E}">
        <p14:creationId xmlns:p14="http://schemas.microsoft.com/office/powerpoint/2010/main" val="2457272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coherence</a:t>
            </a:r>
            <a:endParaRPr kumimoji="1" lang="zh-CN" altLang="en-US" dirty="0"/>
          </a:p>
        </p:txBody>
      </p:sp>
      <p:pic>
        <p:nvPicPr>
          <p:cNvPr id="4" name="图片 3"/>
          <p:cNvPicPr>
            <a:picLocks noChangeAspect="1"/>
          </p:cNvPicPr>
          <p:nvPr/>
        </p:nvPicPr>
        <p:blipFill>
          <a:blip r:embed="rId2"/>
          <a:stretch>
            <a:fillRect/>
          </a:stretch>
        </p:blipFill>
        <p:spPr>
          <a:xfrm>
            <a:off x="6298760" y="274638"/>
            <a:ext cx="2379573" cy="2499474"/>
          </a:xfrm>
          <a:prstGeom prst="rect">
            <a:avLst/>
          </a:prstGeom>
        </p:spPr>
      </p:pic>
      <p:sp>
        <p:nvSpPr>
          <p:cNvPr id="5" name="文本框 4"/>
          <p:cNvSpPr txBox="1"/>
          <p:nvPr/>
        </p:nvSpPr>
        <p:spPr>
          <a:xfrm>
            <a:off x="294106" y="6176210"/>
            <a:ext cx="9089974" cy="646331"/>
          </a:xfrm>
          <a:prstGeom prst="rect">
            <a:avLst/>
          </a:prstGeom>
          <a:noFill/>
        </p:spPr>
        <p:txBody>
          <a:bodyPr wrap="none" rtlCol="0">
            <a:spAutoFit/>
          </a:bodyPr>
          <a:lstStyle/>
          <a:p>
            <a:r>
              <a:rPr lang="en-US" altLang="zh-CN" dirty="0"/>
              <a:t>Williams, J. S. (2007). </a:t>
            </a:r>
            <a:r>
              <a:rPr lang="en-US" altLang="zh-CN" i="1" dirty="0"/>
              <a:t>Style: Lessons in clarity and grace</a:t>
            </a:r>
            <a:r>
              <a:rPr lang="en-US" altLang="zh-CN" dirty="0"/>
              <a:t> (9th ed.). New York, NY: Pearson Longman.</a:t>
            </a:r>
            <a:endParaRPr lang="zh-CN" altLang="zh-CN" dirty="0"/>
          </a:p>
          <a:p>
            <a:endParaRPr kumimoji="1" lang="zh-CN" altLang="en-US" dirty="0"/>
          </a:p>
        </p:txBody>
      </p:sp>
      <p:sp>
        <p:nvSpPr>
          <p:cNvPr id="6" name="文本框 5"/>
          <p:cNvSpPr txBox="1"/>
          <p:nvPr/>
        </p:nvSpPr>
        <p:spPr>
          <a:xfrm>
            <a:off x="502355" y="1955479"/>
            <a:ext cx="4064000" cy="2677656"/>
          </a:xfrm>
          <a:prstGeom prst="rect">
            <a:avLst/>
          </a:prstGeom>
          <a:noFill/>
        </p:spPr>
        <p:txBody>
          <a:bodyPr wrap="square" rtlCol="0">
            <a:spAutoFit/>
          </a:bodyPr>
          <a:lstStyle/>
          <a:p>
            <a:r>
              <a:rPr kumimoji="1" lang="en-US" altLang="zh-CN" sz="2400" dirty="0" smtClean="0"/>
              <a:t>In a </a:t>
            </a:r>
            <a:r>
              <a:rPr kumimoji="1" lang="en-US" altLang="zh-CN" sz="2400" dirty="0" smtClean="0"/>
              <a:t>coherent paragraph</a:t>
            </a:r>
            <a:r>
              <a:rPr kumimoji="1" lang="en-US" altLang="zh-CN" sz="2400" dirty="0" smtClean="0"/>
              <a:t>, all ideas should be </a:t>
            </a:r>
            <a:r>
              <a:rPr kumimoji="1" lang="en-US" altLang="zh-CN" sz="2400" dirty="0" smtClean="0">
                <a:solidFill>
                  <a:schemeClr val="accent2">
                    <a:lumMod val="60000"/>
                    <a:lumOff val="40000"/>
                  </a:schemeClr>
                </a:solidFill>
              </a:rPr>
              <a:t>logically</a:t>
            </a:r>
            <a:r>
              <a:rPr kumimoji="1" lang="en-US" altLang="zh-CN" sz="2400" dirty="0" smtClean="0"/>
              <a:t> arranged and presented in </a:t>
            </a:r>
            <a:r>
              <a:rPr kumimoji="1" lang="en-US" altLang="zh-CN" sz="2400" u="sng" dirty="0" smtClean="0"/>
              <a:t>good connecting sentences </a:t>
            </a:r>
            <a:r>
              <a:rPr kumimoji="1" lang="en-US" altLang="zh-CN" sz="2400" dirty="0" smtClean="0"/>
              <a:t>towards </a:t>
            </a:r>
            <a:r>
              <a:rPr kumimoji="1" lang="en-US" altLang="zh-CN" sz="2400" dirty="0" smtClean="0">
                <a:solidFill>
                  <a:srgbClr val="57CDFF"/>
                </a:solidFill>
              </a:rPr>
              <a:t>the central ideas</a:t>
            </a:r>
            <a:r>
              <a:rPr kumimoji="1" lang="en-US" altLang="zh-CN" sz="2400" dirty="0" smtClean="0"/>
              <a:t>(topic sentence). Isolated thoughts should be avoided. </a:t>
            </a:r>
            <a:endParaRPr kumimoji="1" lang="zh-CN" altLang="en-US" sz="2400" dirty="0"/>
          </a:p>
        </p:txBody>
      </p:sp>
      <p:sp>
        <p:nvSpPr>
          <p:cNvPr id="3" name="文本框 2"/>
          <p:cNvSpPr txBox="1"/>
          <p:nvPr/>
        </p:nvSpPr>
        <p:spPr>
          <a:xfrm>
            <a:off x="6522040" y="2677147"/>
            <a:ext cx="1755959" cy="523220"/>
          </a:xfrm>
          <a:prstGeom prst="rect">
            <a:avLst/>
          </a:prstGeom>
          <a:noFill/>
        </p:spPr>
        <p:txBody>
          <a:bodyPr wrap="none" rtlCol="0">
            <a:spAutoFit/>
          </a:bodyPr>
          <a:lstStyle/>
          <a:p>
            <a:r>
              <a:rPr kumimoji="1" lang="en-US" altLang="zh-CN" sz="2800" dirty="0" smtClean="0">
                <a:solidFill>
                  <a:srgbClr val="FF0000"/>
                </a:solidFill>
              </a:rPr>
              <a:t>incoherent</a:t>
            </a:r>
            <a:endParaRPr kumimoji="1" lang="zh-CN" altLang="en-US" sz="2800" dirty="0">
              <a:solidFill>
                <a:srgbClr val="FF0000"/>
              </a:solidFill>
            </a:endParaRPr>
          </a:p>
        </p:txBody>
      </p:sp>
      <p:pic>
        <p:nvPicPr>
          <p:cNvPr id="7" name="图片 6"/>
          <p:cNvPicPr>
            <a:picLocks noChangeAspect="1"/>
          </p:cNvPicPr>
          <p:nvPr/>
        </p:nvPicPr>
        <p:blipFill>
          <a:blip r:embed="rId3"/>
          <a:stretch>
            <a:fillRect/>
          </a:stretch>
        </p:blipFill>
        <p:spPr>
          <a:xfrm>
            <a:off x="6298760" y="3258248"/>
            <a:ext cx="2386353" cy="2383359"/>
          </a:xfrm>
          <a:prstGeom prst="rect">
            <a:avLst/>
          </a:prstGeom>
        </p:spPr>
      </p:pic>
      <p:sp>
        <p:nvSpPr>
          <p:cNvPr id="8" name="矩形 7"/>
          <p:cNvSpPr/>
          <p:nvPr/>
        </p:nvSpPr>
        <p:spPr>
          <a:xfrm>
            <a:off x="6723854" y="5517445"/>
            <a:ext cx="1497701" cy="523220"/>
          </a:xfrm>
          <a:prstGeom prst="rect">
            <a:avLst/>
          </a:prstGeom>
        </p:spPr>
        <p:txBody>
          <a:bodyPr wrap="none">
            <a:spAutoFit/>
          </a:bodyPr>
          <a:lstStyle/>
          <a:p>
            <a:r>
              <a:rPr kumimoji="1" lang="en-US" altLang="zh-CN" sz="2800" dirty="0" smtClean="0">
                <a:solidFill>
                  <a:srgbClr val="57CDFF"/>
                </a:solidFill>
              </a:rPr>
              <a:t>coherent</a:t>
            </a:r>
            <a:endParaRPr kumimoji="1" lang="zh-CN" altLang="en-US" dirty="0">
              <a:solidFill>
                <a:srgbClr val="57CDFF"/>
              </a:solidFill>
            </a:endParaRPr>
          </a:p>
        </p:txBody>
      </p:sp>
      <p:sp>
        <p:nvSpPr>
          <p:cNvPr id="9" name="文本框 8"/>
          <p:cNvSpPr txBox="1"/>
          <p:nvPr/>
        </p:nvSpPr>
        <p:spPr>
          <a:xfrm>
            <a:off x="4566355" y="1566333"/>
            <a:ext cx="1383311" cy="461665"/>
          </a:xfrm>
          <a:prstGeom prst="rect">
            <a:avLst/>
          </a:prstGeom>
          <a:noFill/>
        </p:spPr>
        <p:txBody>
          <a:bodyPr wrap="none" rtlCol="0">
            <a:spAutoFit/>
          </a:bodyPr>
          <a:lstStyle/>
          <a:p>
            <a:r>
              <a:rPr kumimoji="1" lang="en-US" altLang="zh-CN" sz="2400" dirty="0" smtClean="0"/>
              <a:t>Cohesion </a:t>
            </a:r>
            <a:endParaRPr kumimoji="1" lang="zh-CN" altLang="en-US" dirty="0"/>
          </a:p>
        </p:txBody>
      </p:sp>
      <p:cxnSp>
        <p:nvCxnSpPr>
          <p:cNvPr id="11" name="直线箭头连接符 10"/>
          <p:cNvCxnSpPr/>
          <p:nvPr/>
        </p:nvCxnSpPr>
        <p:spPr>
          <a:xfrm flipV="1">
            <a:off x="3922889" y="2027998"/>
            <a:ext cx="1199444" cy="123025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直线箭头连接符 12"/>
          <p:cNvCxnSpPr/>
          <p:nvPr/>
        </p:nvCxnSpPr>
        <p:spPr>
          <a:xfrm flipH="1">
            <a:off x="5842000" y="1749778"/>
            <a:ext cx="68004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0" name="直线箭头连接符 19"/>
          <p:cNvCxnSpPr/>
          <p:nvPr/>
        </p:nvCxnSpPr>
        <p:spPr>
          <a:xfrm>
            <a:off x="3651956" y="2677147"/>
            <a:ext cx="3149600" cy="2964460"/>
          </a:xfrm>
          <a:prstGeom prst="straightConnector1">
            <a:avLst/>
          </a:prstGeom>
          <a:ln>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1" name="直线箭头连接符 20"/>
          <p:cNvCxnSpPr/>
          <p:nvPr/>
        </p:nvCxnSpPr>
        <p:spPr>
          <a:xfrm>
            <a:off x="3651956" y="3820989"/>
            <a:ext cx="2997084" cy="1820618"/>
          </a:xfrm>
          <a:prstGeom prst="straightConnector1">
            <a:avLst/>
          </a:prstGeom>
          <a:ln>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5" name="直线箭头连接符 24"/>
          <p:cNvCxnSpPr/>
          <p:nvPr/>
        </p:nvCxnSpPr>
        <p:spPr>
          <a:xfrm flipH="1" flipV="1">
            <a:off x="5475111" y="2027998"/>
            <a:ext cx="1173929" cy="162678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3373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85799" y="1417638"/>
            <a:ext cx="7990305" cy="4322010"/>
          </a:xfrm>
        </p:spPr>
        <p:txBody>
          <a:bodyPr>
            <a:normAutofit/>
          </a:bodyPr>
          <a:lstStyle/>
          <a:p>
            <a:pPr marL="68580" indent="0">
              <a:buNone/>
            </a:pPr>
            <a:r>
              <a:rPr lang="en-US" altLang="zh-CN" sz="2400" dirty="0"/>
              <a:t>Will Rogers once said, “Advertising is the art of convincing people to spend money they don’t have for something they don’t need.” I really do believe that advertising does manipulate the way that </a:t>
            </a:r>
            <a:r>
              <a:rPr lang="en-US" altLang="zh-CN" sz="2400" dirty="0" smtClean="0"/>
              <a:t>people </a:t>
            </a:r>
            <a:r>
              <a:rPr lang="en-US" altLang="zh-CN" sz="2400" dirty="0"/>
              <a:t>in our society live. For that reason, I would have to say that advertising is harmful to society. It is also beneficial though I am leaning more towards seeing advertising as </a:t>
            </a:r>
            <a:r>
              <a:rPr lang="en-US" altLang="zh-CN" sz="2400" dirty="0" smtClean="0"/>
              <a:t>harmful </a:t>
            </a:r>
            <a:r>
              <a:rPr lang="en-US" altLang="zh-CN" sz="2400" dirty="0"/>
              <a:t>to our society. Advertising consumes our thoughts and our ability to </a:t>
            </a:r>
            <a:r>
              <a:rPr lang="en-US" altLang="zh-CN" sz="2400" dirty="0" smtClean="0"/>
              <a:t>make independent decision on what we really need to </a:t>
            </a:r>
            <a:r>
              <a:rPr lang="en-US" altLang="zh-CN" sz="2400" dirty="0"/>
              <a:t>make us happy. Advertisements </a:t>
            </a:r>
            <a:r>
              <a:rPr lang="en-US" altLang="zh-CN" sz="2400" dirty="0" smtClean="0"/>
              <a:t>lure us into spending money on things that we actually can not afford. </a:t>
            </a:r>
            <a:endParaRPr lang="zh-CN" altLang="zh-CN" sz="2400" dirty="0"/>
          </a:p>
          <a:p>
            <a:endParaRPr kumimoji="1" lang="zh-CN" altLang="en-US" dirty="0"/>
          </a:p>
        </p:txBody>
      </p:sp>
      <p:sp>
        <p:nvSpPr>
          <p:cNvPr id="4" name="标题 1"/>
          <p:cNvSpPr>
            <a:spLocks noGrp="1"/>
          </p:cNvSpPr>
          <p:nvPr>
            <p:ph type="title"/>
          </p:nvPr>
        </p:nvSpPr>
        <p:spPr/>
        <p:txBody>
          <a:bodyPr/>
          <a:lstStyle/>
          <a:p>
            <a:r>
              <a:rPr kumimoji="1" lang="en-US" altLang="zh-CN" dirty="0" smtClean="0"/>
              <a:t>coherence</a:t>
            </a:r>
            <a:endParaRPr kumimoji="1" lang="zh-CN" altLang="en-US" dirty="0"/>
          </a:p>
        </p:txBody>
      </p:sp>
      <p:sp>
        <p:nvSpPr>
          <p:cNvPr id="5" name="文本框 4"/>
          <p:cNvSpPr txBox="1"/>
          <p:nvPr/>
        </p:nvSpPr>
        <p:spPr>
          <a:xfrm>
            <a:off x="505975" y="6180332"/>
            <a:ext cx="7648248" cy="369332"/>
          </a:xfrm>
          <a:prstGeom prst="rect">
            <a:avLst/>
          </a:prstGeom>
          <a:noFill/>
        </p:spPr>
        <p:txBody>
          <a:bodyPr wrap="none" rtlCol="0">
            <a:spAutoFit/>
          </a:bodyPr>
          <a:lstStyle/>
          <a:p>
            <a:r>
              <a:rPr kumimoji="1" lang="en-US" altLang="zh-CN" dirty="0" smtClean="0"/>
              <a:t>Adopted from http</a:t>
            </a:r>
            <a:r>
              <a:rPr kumimoji="1" lang="en-US" altLang="zh-CN" dirty="0"/>
              <a:t>://</a:t>
            </a:r>
            <a:r>
              <a:rPr kumimoji="1" lang="en-US" altLang="zh-CN" dirty="0" err="1"/>
              <a:t>newsmanager.commpartners.com</a:t>
            </a:r>
            <a:r>
              <a:rPr kumimoji="1" lang="en-US" altLang="zh-CN" dirty="0"/>
              <a:t>/</a:t>
            </a:r>
            <a:r>
              <a:rPr kumimoji="1" lang="en-US" altLang="zh-CN" dirty="0" err="1"/>
              <a:t>tesolc</a:t>
            </a:r>
            <a:r>
              <a:rPr kumimoji="1" lang="en-US" altLang="zh-CN" dirty="0"/>
              <a:t>/issues/2012-09-01/</a:t>
            </a:r>
            <a:endParaRPr kumimoji="1" lang="zh-CN" altLang="en-US" dirty="0"/>
          </a:p>
        </p:txBody>
      </p:sp>
    </p:spTree>
    <p:extLst>
      <p:ext uri="{BB962C8B-B14F-4D97-AF65-F5344CB8AC3E}">
        <p14:creationId xmlns:p14="http://schemas.microsoft.com/office/powerpoint/2010/main" val="229412251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85799" y="1417638"/>
            <a:ext cx="7990305" cy="4322010"/>
          </a:xfrm>
        </p:spPr>
        <p:txBody>
          <a:bodyPr>
            <a:normAutofit/>
          </a:bodyPr>
          <a:lstStyle/>
          <a:p>
            <a:pPr marL="68580" indent="0">
              <a:buNone/>
            </a:pPr>
            <a:r>
              <a:rPr lang="en-US" altLang="zh-CN" sz="2400" dirty="0"/>
              <a:t>Will Rogers once said, “Advertising is the art of convincing people to spend money they don’t have for something they don’t need.” I really do believe that advertising does manipulate the way that </a:t>
            </a:r>
            <a:r>
              <a:rPr lang="en-US" altLang="zh-CN" sz="2400" dirty="0" smtClean="0"/>
              <a:t>people </a:t>
            </a:r>
            <a:r>
              <a:rPr lang="en-US" altLang="zh-CN" sz="2400" dirty="0"/>
              <a:t>in our society live. For that reason, I would have to say that advertising is harmful to society</a:t>
            </a:r>
            <a:r>
              <a:rPr lang="en-US" altLang="zh-CN" sz="2400" dirty="0">
                <a:solidFill>
                  <a:srgbClr val="FCDE70"/>
                </a:solidFill>
              </a:rPr>
              <a:t>. </a:t>
            </a:r>
            <a:r>
              <a:rPr lang="en-US" altLang="zh-CN" sz="2400" strike="sngStrike" dirty="0">
                <a:solidFill>
                  <a:srgbClr val="FCDE70"/>
                </a:solidFill>
              </a:rPr>
              <a:t>It is also beneficial though I am leaning more towards seeing advertising as </a:t>
            </a:r>
            <a:r>
              <a:rPr lang="en-US" altLang="zh-CN" sz="2400" strike="sngStrike" dirty="0" smtClean="0">
                <a:solidFill>
                  <a:srgbClr val="FCDE70"/>
                </a:solidFill>
              </a:rPr>
              <a:t>harmful </a:t>
            </a:r>
            <a:r>
              <a:rPr lang="en-US" altLang="zh-CN" sz="2400" strike="sngStrike" dirty="0">
                <a:solidFill>
                  <a:srgbClr val="FCDE70"/>
                </a:solidFill>
              </a:rPr>
              <a:t>to our society.</a:t>
            </a:r>
            <a:r>
              <a:rPr lang="en-US" altLang="zh-CN" sz="2400" dirty="0">
                <a:solidFill>
                  <a:srgbClr val="FCDE70"/>
                </a:solidFill>
              </a:rPr>
              <a:t> </a:t>
            </a:r>
            <a:r>
              <a:rPr lang="en-US" altLang="zh-CN" sz="2400" dirty="0"/>
              <a:t>Advertising consumes our thoughts and our ability to </a:t>
            </a:r>
            <a:r>
              <a:rPr lang="en-US" altLang="zh-CN" sz="2400" dirty="0" smtClean="0"/>
              <a:t>make independent decision on what we really need to </a:t>
            </a:r>
            <a:r>
              <a:rPr lang="en-US" altLang="zh-CN" sz="2400" dirty="0"/>
              <a:t>make us happy. Advertisements </a:t>
            </a:r>
            <a:r>
              <a:rPr lang="en-US" altLang="zh-CN" sz="2400" dirty="0" smtClean="0"/>
              <a:t>lure us into spending money on things that we actually can not afford. </a:t>
            </a:r>
            <a:endParaRPr lang="zh-CN" altLang="zh-CN" sz="2400" dirty="0"/>
          </a:p>
          <a:p>
            <a:endParaRPr kumimoji="1" lang="zh-CN" altLang="en-US" dirty="0"/>
          </a:p>
        </p:txBody>
      </p:sp>
      <p:sp>
        <p:nvSpPr>
          <p:cNvPr id="4" name="标题 1"/>
          <p:cNvSpPr>
            <a:spLocks noGrp="1"/>
          </p:cNvSpPr>
          <p:nvPr>
            <p:ph type="title"/>
          </p:nvPr>
        </p:nvSpPr>
        <p:spPr/>
        <p:txBody>
          <a:bodyPr/>
          <a:lstStyle/>
          <a:p>
            <a:r>
              <a:rPr kumimoji="1" lang="en-US" altLang="zh-CN" dirty="0" smtClean="0"/>
              <a:t>coherence</a:t>
            </a:r>
            <a:endParaRPr kumimoji="1" lang="zh-CN" altLang="en-US" dirty="0"/>
          </a:p>
        </p:txBody>
      </p:sp>
      <p:sp>
        <p:nvSpPr>
          <p:cNvPr id="5" name="文本框 4"/>
          <p:cNvSpPr txBox="1"/>
          <p:nvPr/>
        </p:nvSpPr>
        <p:spPr>
          <a:xfrm>
            <a:off x="367834" y="6171085"/>
            <a:ext cx="7648248" cy="369332"/>
          </a:xfrm>
          <a:prstGeom prst="rect">
            <a:avLst/>
          </a:prstGeom>
          <a:noFill/>
        </p:spPr>
        <p:txBody>
          <a:bodyPr wrap="none" rtlCol="0">
            <a:spAutoFit/>
          </a:bodyPr>
          <a:lstStyle/>
          <a:p>
            <a:r>
              <a:rPr kumimoji="1" lang="en-US" altLang="zh-CN" dirty="0" smtClean="0"/>
              <a:t>Adopted from http</a:t>
            </a:r>
            <a:r>
              <a:rPr kumimoji="1" lang="en-US" altLang="zh-CN" dirty="0"/>
              <a:t>://</a:t>
            </a:r>
            <a:r>
              <a:rPr kumimoji="1" lang="en-US" altLang="zh-CN" dirty="0" err="1"/>
              <a:t>newsmanager.commpartners.com</a:t>
            </a:r>
            <a:r>
              <a:rPr kumimoji="1" lang="en-US" altLang="zh-CN" dirty="0"/>
              <a:t>/</a:t>
            </a:r>
            <a:r>
              <a:rPr kumimoji="1" lang="en-US" altLang="zh-CN" dirty="0" err="1"/>
              <a:t>tesolc</a:t>
            </a:r>
            <a:r>
              <a:rPr kumimoji="1" lang="en-US" altLang="zh-CN" dirty="0"/>
              <a:t>/issues/2012-09-01/</a:t>
            </a:r>
            <a:endParaRPr kumimoji="1" lang="zh-CN" altLang="en-US" dirty="0"/>
          </a:p>
        </p:txBody>
      </p:sp>
    </p:spTree>
    <p:extLst>
      <p:ext uri="{BB962C8B-B14F-4D97-AF65-F5344CB8AC3E}">
        <p14:creationId xmlns:p14="http://schemas.microsoft.com/office/powerpoint/2010/main" val="224562551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85800" y="1600201"/>
            <a:ext cx="8274756" cy="3733800"/>
          </a:xfrm>
        </p:spPr>
        <p:txBody>
          <a:bodyPr/>
          <a:lstStyle/>
          <a:p>
            <a:r>
              <a:rPr kumimoji="1" lang="en-US" altLang="zh-CN" sz="2400" dirty="0" smtClean="0"/>
              <a:t>Use an outline (thesis statements, topic sentences, summary)</a:t>
            </a:r>
          </a:p>
          <a:p>
            <a:r>
              <a:rPr kumimoji="1" lang="en-US" altLang="zh-CN" sz="2400" dirty="0" smtClean="0"/>
              <a:t>Check unity within paragraphs: all ideas relate to topic sentences. </a:t>
            </a:r>
          </a:p>
          <a:p>
            <a:r>
              <a:rPr kumimoji="1" lang="en-US" altLang="zh-CN" sz="2400" dirty="0" smtClean="0"/>
              <a:t>Check whether your essays match your writing purposes</a:t>
            </a:r>
          </a:p>
          <a:p>
            <a:r>
              <a:rPr kumimoji="1" lang="en-US" altLang="zh-CN" sz="2400" dirty="0" smtClean="0"/>
              <a:t>Peer review </a:t>
            </a:r>
          </a:p>
          <a:p>
            <a:endParaRPr kumimoji="1" lang="en-US" altLang="zh-CN" dirty="0" smtClean="0"/>
          </a:p>
          <a:p>
            <a:endParaRPr kumimoji="1" lang="en-US" altLang="zh-CN" dirty="0" smtClean="0"/>
          </a:p>
          <a:p>
            <a:endParaRPr kumimoji="1" lang="zh-CN" altLang="en-US" dirty="0"/>
          </a:p>
        </p:txBody>
      </p:sp>
      <p:sp>
        <p:nvSpPr>
          <p:cNvPr id="4" name="标题 1"/>
          <p:cNvSpPr>
            <a:spLocks noGrp="1"/>
          </p:cNvSpPr>
          <p:nvPr>
            <p:ph type="title"/>
          </p:nvPr>
        </p:nvSpPr>
        <p:spPr>
          <a:xfrm>
            <a:off x="685800" y="274638"/>
            <a:ext cx="7772400" cy="1143000"/>
          </a:xfrm>
        </p:spPr>
        <p:txBody>
          <a:bodyPr/>
          <a:lstStyle/>
          <a:p>
            <a:r>
              <a:rPr kumimoji="1" lang="en-US" altLang="zh-CN" dirty="0" smtClean="0"/>
              <a:t>coherence</a:t>
            </a:r>
            <a:endParaRPr kumimoji="1" lang="zh-CN" altLang="en-US" dirty="0"/>
          </a:p>
        </p:txBody>
      </p:sp>
    </p:spTree>
    <p:extLst>
      <p:ext uri="{BB962C8B-B14F-4D97-AF65-F5344CB8AC3E}">
        <p14:creationId xmlns:p14="http://schemas.microsoft.com/office/powerpoint/2010/main" val="165120487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cohesion </a:t>
            </a:r>
            <a:endParaRPr kumimoji="1" lang="zh-CN" altLang="en-US" dirty="0"/>
          </a:p>
        </p:txBody>
      </p:sp>
      <p:pic>
        <p:nvPicPr>
          <p:cNvPr id="4" name="图片 3"/>
          <p:cNvPicPr>
            <a:picLocks noChangeAspect="1"/>
          </p:cNvPicPr>
          <p:nvPr/>
        </p:nvPicPr>
        <p:blipFill>
          <a:blip r:embed="rId2"/>
          <a:stretch>
            <a:fillRect/>
          </a:stretch>
        </p:blipFill>
        <p:spPr>
          <a:xfrm>
            <a:off x="1168400" y="1417638"/>
            <a:ext cx="6794500" cy="2311400"/>
          </a:xfrm>
          <a:prstGeom prst="rect">
            <a:avLst/>
          </a:prstGeom>
        </p:spPr>
      </p:pic>
      <p:sp>
        <p:nvSpPr>
          <p:cNvPr id="5" name="文本框 4"/>
          <p:cNvSpPr txBox="1"/>
          <p:nvPr/>
        </p:nvSpPr>
        <p:spPr>
          <a:xfrm>
            <a:off x="352778" y="3925883"/>
            <a:ext cx="8650111" cy="1384995"/>
          </a:xfrm>
          <a:prstGeom prst="rect">
            <a:avLst/>
          </a:prstGeom>
          <a:noFill/>
        </p:spPr>
        <p:txBody>
          <a:bodyPr wrap="square" rtlCol="0">
            <a:spAutoFit/>
          </a:bodyPr>
          <a:lstStyle/>
          <a:p>
            <a:r>
              <a:rPr kumimoji="1" lang="en-US" altLang="zh-CN" sz="2800" dirty="0"/>
              <a:t>My favorite color is blue. </a:t>
            </a:r>
          </a:p>
          <a:p>
            <a:r>
              <a:rPr kumimoji="1" lang="en-US" altLang="zh-CN" sz="2800" dirty="0"/>
              <a:t>The sky is blue.</a:t>
            </a:r>
          </a:p>
          <a:p>
            <a:r>
              <a:rPr kumimoji="1" lang="en-US" altLang="zh-CN" sz="2800" dirty="0" smtClean="0"/>
              <a:t>Lying on </a:t>
            </a:r>
            <a:r>
              <a:rPr kumimoji="1" lang="en-US" altLang="zh-CN" sz="2800" dirty="0"/>
              <a:t>the grass under a clear blue </a:t>
            </a:r>
            <a:r>
              <a:rPr kumimoji="1" lang="en-US" altLang="zh-CN" sz="2800" dirty="0" smtClean="0"/>
              <a:t>sky makes me relax. </a:t>
            </a:r>
            <a:endParaRPr kumimoji="1" lang="en-US" altLang="zh-CN" sz="2800" dirty="0"/>
          </a:p>
        </p:txBody>
      </p:sp>
      <p:pic>
        <p:nvPicPr>
          <p:cNvPr id="3" name="图片 2"/>
          <p:cNvPicPr>
            <a:picLocks noChangeAspect="1"/>
          </p:cNvPicPr>
          <p:nvPr/>
        </p:nvPicPr>
        <p:blipFill>
          <a:blip r:embed="rId3"/>
          <a:stretch>
            <a:fillRect/>
          </a:stretch>
        </p:blipFill>
        <p:spPr>
          <a:xfrm>
            <a:off x="3621840" y="1593517"/>
            <a:ext cx="1892300" cy="1892300"/>
          </a:xfrm>
          <a:prstGeom prst="rect">
            <a:avLst/>
          </a:prstGeom>
        </p:spPr>
      </p:pic>
      <p:pic>
        <p:nvPicPr>
          <p:cNvPr id="10" name="图片 9">
            <a:extLst>
              <a:ext uri="{FF2B5EF4-FFF2-40B4-BE49-F238E27FC236}">
                <a16:creationId xmlns="" xmlns:a16="http://schemas.microsoft.com/office/drawing/2014/main" id="{B7D831A7-E72D-4DA6-9D9B-E0980A6E2B3B}"/>
              </a:ext>
            </a:extLst>
          </p:cNvPr>
          <p:cNvPicPr>
            <a:picLocks noChangeAspect="1"/>
          </p:cNvPicPr>
          <p:nvPr/>
        </p:nvPicPr>
        <p:blipFill>
          <a:blip r:embed="rId4"/>
          <a:stretch>
            <a:fillRect/>
          </a:stretch>
        </p:blipFill>
        <p:spPr>
          <a:xfrm>
            <a:off x="5842635" y="1554432"/>
            <a:ext cx="2011045" cy="1997031"/>
          </a:xfrm>
          <a:prstGeom prst="rect">
            <a:avLst/>
          </a:prstGeom>
        </p:spPr>
      </p:pic>
      <p:pic>
        <p:nvPicPr>
          <p:cNvPr id="12" name="图片 11">
            <a:extLst>
              <a:ext uri="{FF2B5EF4-FFF2-40B4-BE49-F238E27FC236}">
                <a16:creationId xmlns="" xmlns:a16="http://schemas.microsoft.com/office/drawing/2014/main" id="{5FCEA5F7-F9D5-427E-BFEF-00C9CBC9D43D}"/>
              </a:ext>
            </a:extLst>
          </p:cNvPr>
          <p:cNvPicPr>
            <a:picLocks noChangeAspect="1"/>
          </p:cNvPicPr>
          <p:nvPr/>
        </p:nvPicPr>
        <p:blipFill>
          <a:blip r:embed="rId5"/>
          <a:stretch>
            <a:fillRect/>
          </a:stretch>
        </p:blipFill>
        <p:spPr>
          <a:xfrm>
            <a:off x="5842635" y="1566382"/>
            <a:ext cx="2011045" cy="1988512"/>
          </a:xfrm>
          <a:prstGeom prst="rect">
            <a:avLst/>
          </a:prstGeom>
        </p:spPr>
      </p:pic>
    </p:spTree>
    <p:extLst>
      <p:ext uri="{BB962C8B-B14F-4D97-AF65-F5344CB8AC3E}">
        <p14:creationId xmlns:p14="http://schemas.microsoft.com/office/powerpoint/2010/main" val="21692276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都市流行色">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都市流行色.thmx</Template>
  <TotalTime>726</TotalTime>
  <Words>1698</Words>
  <Application>Microsoft Macintosh PowerPoint</Application>
  <PresentationFormat>全屏显示(4:3)</PresentationFormat>
  <Paragraphs>149</Paragraphs>
  <Slides>23</Slides>
  <Notes>0</Notes>
  <HiddenSlides>0</HiddenSlides>
  <MMClips>0</MMClips>
  <ScaleCrop>false</ScaleCrop>
  <HeadingPairs>
    <vt:vector size="4" baseType="variant">
      <vt:variant>
        <vt:lpstr>主题</vt:lpstr>
      </vt:variant>
      <vt:variant>
        <vt:i4>1</vt:i4>
      </vt:variant>
      <vt:variant>
        <vt:lpstr>幻灯片标题</vt:lpstr>
      </vt:variant>
      <vt:variant>
        <vt:i4>23</vt:i4>
      </vt:variant>
    </vt:vector>
  </HeadingPairs>
  <TitlesOfParts>
    <vt:vector size="24" baseType="lpstr">
      <vt:lpstr>都市流行色</vt:lpstr>
      <vt:lpstr>MAKE  YOUR WRITING FLOW</vt:lpstr>
      <vt:lpstr>Why study coherence &amp; cohesion</vt:lpstr>
      <vt:lpstr>What is coherence &amp; cohesion </vt:lpstr>
      <vt:lpstr>coherence</vt:lpstr>
      <vt:lpstr>coherence</vt:lpstr>
      <vt:lpstr>coherence</vt:lpstr>
      <vt:lpstr>coherence</vt:lpstr>
      <vt:lpstr>coherence</vt:lpstr>
      <vt:lpstr>cohesion </vt:lpstr>
      <vt:lpstr>cohesion </vt:lpstr>
      <vt:lpstr>cohesion</vt:lpstr>
      <vt:lpstr>cohesion</vt:lpstr>
      <vt:lpstr>cohesion</vt:lpstr>
      <vt:lpstr>Cohesion</vt:lpstr>
      <vt:lpstr>Cohesion</vt:lpstr>
      <vt:lpstr>Cohesion</vt:lpstr>
      <vt:lpstr>Cohesion</vt:lpstr>
      <vt:lpstr>Activity </vt:lpstr>
      <vt:lpstr>Activity </vt:lpstr>
      <vt:lpstr>Activity </vt:lpstr>
      <vt:lpstr>Activity </vt:lpstr>
      <vt:lpstr>Activity </vt:lpstr>
      <vt:lpstr>PowerPoint 演示文稿</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MAKE  YOUR WRITING FLOW</dc:title>
  <dc:creator>万祥 张</dc:creator>
  <cp:lastModifiedBy>万祥 张</cp:lastModifiedBy>
  <cp:revision>47</cp:revision>
  <dcterms:created xsi:type="dcterms:W3CDTF">2021-04-06T04:29:58Z</dcterms:created>
  <dcterms:modified xsi:type="dcterms:W3CDTF">2021-04-08T02:47:36Z</dcterms:modified>
</cp:coreProperties>
</file>