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6" r:id="rId2"/>
    <p:sldId id="279" r:id="rId3"/>
    <p:sldId id="272" r:id="rId4"/>
    <p:sldId id="273" r:id="rId5"/>
    <p:sldId id="275" r:id="rId6"/>
    <p:sldId id="276" r:id="rId7"/>
    <p:sldId id="277" r:id="rId8"/>
    <p:sldId id="280" r:id="rId9"/>
    <p:sldId id="281" r:id="rId10"/>
    <p:sldId id="282" r:id="rId11"/>
    <p:sldId id="260" r:id="rId12"/>
    <p:sldId id="261" r:id="rId13"/>
    <p:sldId id="264" r:id="rId14"/>
    <p:sldId id="265" r:id="rId15"/>
    <p:sldId id="266" r:id="rId16"/>
    <p:sldId id="267" r:id="rId17"/>
    <p:sldId id="268" r:id="rId18"/>
    <p:sldId id="269" r:id="rId19"/>
    <p:sldId id="262" r:id="rId20"/>
    <p:sldId id="263" r:id="rId21"/>
    <p:sldId id="270" r:id="rId22"/>
    <p:sldId id="271" r:id="rId23"/>
    <p:sldId id="257" r:id="rId24"/>
    <p:sldId id="259" r:id="rId25"/>
    <p:sldId id="25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467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66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29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60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10/21/2020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04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95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417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09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8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90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01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46" r:id="rId4"/>
    <p:sldLayoutId id="2147483747" r:id="rId5"/>
    <p:sldLayoutId id="2147483752" r:id="rId6"/>
    <p:sldLayoutId id="2147483748" r:id="rId7"/>
    <p:sldLayoutId id="2147483749" r:id="rId8"/>
    <p:sldLayoutId id="2147483750" r:id="rId9"/>
    <p:sldLayoutId id="2147483751" r:id="rId10"/>
    <p:sldLayoutId id="2147483753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mailto:matthewj@sustech.edu.c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82BD0A-D006-44C6-B922-C043A94B37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47" r="-1" b="3361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1D84B4-A099-4223-8FE2-7AC0C1538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19" y="1346268"/>
            <a:ext cx="12191695" cy="3125338"/>
          </a:xfrm>
        </p:spPr>
        <p:txBody>
          <a:bodyPr anchor="b">
            <a:normAutofit/>
          </a:bodyPr>
          <a:lstStyle/>
          <a:p>
            <a:pPr algn="ctr"/>
            <a:r>
              <a:rPr lang="en-US" sz="6000" dirty="0"/>
              <a:t>Office English:</a:t>
            </a:r>
            <a:br>
              <a:rPr lang="en-US" sz="6000" dirty="0"/>
            </a:br>
            <a:r>
              <a:rPr lang="en-US" sz="6000" dirty="0"/>
              <a:t>Language in the Workplace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BD9AE9-E584-4123-AF4C-146DBE331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9375" y="4471607"/>
            <a:ext cx="6953250" cy="862394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October 20, 2020</a:t>
            </a:r>
          </a:p>
        </p:txBody>
      </p:sp>
    </p:spTree>
    <p:extLst>
      <p:ext uri="{BB962C8B-B14F-4D97-AF65-F5344CB8AC3E}">
        <p14:creationId xmlns:p14="http://schemas.microsoft.com/office/powerpoint/2010/main" val="1723883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D482B2-6399-4D16-80F6-A0C7B9D36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000"/>
              <a:t>Why is English important in the Workplace?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2734E-5695-43F9-9E1A-926A7B976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312988"/>
            <a:ext cx="10020301" cy="3651250"/>
          </a:xfrm>
        </p:spPr>
        <p:txBody>
          <a:bodyPr>
            <a:normAutofit/>
          </a:bodyPr>
          <a:lstStyle/>
          <a:p>
            <a:r>
              <a:rPr lang="en-US" sz="2500" b="1" dirty="0">
                <a:latin typeface="Montserrat"/>
              </a:rPr>
              <a:t>It will enable you to adequately express and represent yourself in front of an international audience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449670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8210F-E588-4731-AAE4-4D698DF69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2912"/>
            <a:ext cx="6800850" cy="1822123"/>
          </a:xfrm>
        </p:spPr>
        <p:txBody>
          <a:bodyPr anchor="b">
            <a:normAutofit/>
          </a:bodyPr>
          <a:lstStyle/>
          <a:p>
            <a:r>
              <a:rPr lang="en-US" sz="3000" dirty="0"/>
              <a:t>Different “types” of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2B363-2C68-4B12-A8CB-FB9A4820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34" y="2388300"/>
            <a:ext cx="6623582" cy="4469700"/>
          </a:xfrm>
        </p:spPr>
        <p:txBody>
          <a:bodyPr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1700" b="1" dirty="0"/>
              <a:t>Try to say the following sentence to the following groups of people:</a:t>
            </a:r>
          </a:p>
          <a:p>
            <a:pPr>
              <a:lnSpc>
                <a:spcPct val="130000"/>
              </a:lnSpc>
            </a:pPr>
            <a:endParaRPr lang="en-US" sz="1700" b="1" dirty="0"/>
          </a:p>
          <a:p>
            <a:pPr>
              <a:lnSpc>
                <a:spcPct val="130000"/>
              </a:lnSpc>
            </a:pPr>
            <a:r>
              <a:rPr lang="en-US" sz="1700" b="1" dirty="0"/>
              <a:t>“I am busy today and won’t be able to attend the meeting”</a:t>
            </a:r>
          </a:p>
          <a:p>
            <a:pPr>
              <a:lnSpc>
                <a:spcPct val="130000"/>
              </a:lnSpc>
            </a:pPr>
            <a:endParaRPr lang="en-US" sz="1700" b="1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700" b="1" dirty="0"/>
              <a:t>Your boss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700" b="1" dirty="0"/>
              <a:t>Your colleagues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700" b="1" dirty="0"/>
              <a:t>Your friends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700" b="1" dirty="0"/>
              <a:t>Yourself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Graphic 6" descr="Chat">
            <a:extLst>
              <a:ext uri="{FF2B5EF4-FFF2-40B4-BE49-F238E27FC236}">
                <a16:creationId xmlns:a16="http://schemas.microsoft.com/office/drawing/2014/main" id="{B4DEF4D9-5DFC-441F-BA7F-0ED149859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1950" y="107382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5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4302F-E955-47D0-A56B-D1D1A6953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73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2E366A-B6DD-4F06-A42A-FF634FDE1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8839" y="970769"/>
            <a:ext cx="4936895" cy="4669465"/>
            <a:chOff x="648839" y="970769"/>
            <a:chExt cx="4936895" cy="466946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750E550-BE93-4743-8659-1531F86CB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43803" y="1124162"/>
              <a:ext cx="4691485" cy="434218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E626DC7-F0FE-49A7-AA4C-A8DB1F7EBA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64592" y="1290468"/>
              <a:ext cx="4389795" cy="4074679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EBB781F-78E5-4C66-811C-9FF8B5D50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1300000" flipH="1">
              <a:off x="648839" y="970769"/>
              <a:ext cx="4936895" cy="466946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6CDE2A-4DFF-4A6D-B630-5CA0186CA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543" y="1833229"/>
            <a:ext cx="3577022" cy="2934031"/>
          </a:xfrm>
        </p:spPr>
        <p:txBody>
          <a:bodyPr anchor="ctr">
            <a:normAutofit/>
          </a:bodyPr>
          <a:lstStyle/>
          <a:p>
            <a:r>
              <a:rPr lang="en-US" sz="2700" dirty="0"/>
              <a:t>6 Types of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30075-2469-40FB-877C-907D22C8B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345" y="1105306"/>
            <a:ext cx="6767880" cy="5743420"/>
          </a:xfrm>
        </p:spPr>
        <p:txBody>
          <a:bodyPr anchor="ctr">
            <a:noAutofit/>
          </a:bodyPr>
          <a:lstStyle/>
          <a:p>
            <a:r>
              <a:rPr lang="en-US" sz="2500" b="1" dirty="0"/>
              <a:t>- Clinical Psychologist Nate </a:t>
            </a:r>
            <a:r>
              <a:rPr lang="en-US" sz="2500" b="1" dirty="0" err="1"/>
              <a:t>Regier</a:t>
            </a:r>
            <a:endParaRPr lang="en-US" sz="2500" b="1" dirty="0"/>
          </a:p>
          <a:p>
            <a:pPr marL="342900" indent="-342900">
              <a:buFont typeface="+mj-lt"/>
              <a:buAutoNum type="arabicPeriod"/>
            </a:pPr>
            <a:endParaRPr lang="en-US" sz="2500" b="1" dirty="0"/>
          </a:p>
          <a:p>
            <a:pPr marL="342900" indent="-342900">
              <a:buFont typeface="+mj-lt"/>
              <a:buAutoNum type="arabicPeriod"/>
            </a:pPr>
            <a:r>
              <a:rPr lang="en-US" sz="2500" b="1" dirty="0"/>
              <a:t>Thoughts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b="1" dirty="0"/>
              <a:t>Opinions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b="1" dirty="0"/>
              <a:t>Feelings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b="1" dirty="0"/>
              <a:t>Reactions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b="1" dirty="0"/>
              <a:t>Actions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b="1" dirty="0"/>
              <a:t>Reflections</a:t>
            </a:r>
          </a:p>
        </p:txBody>
      </p:sp>
    </p:spTree>
    <p:extLst>
      <p:ext uri="{BB962C8B-B14F-4D97-AF65-F5344CB8AC3E}">
        <p14:creationId xmlns:p14="http://schemas.microsoft.com/office/powerpoint/2010/main" val="304621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E951C-C5BE-4239-B201-C17461690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“Thinkers”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AD359-5FF0-4EFA-8CB3-E05F08661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12276"/>
            <a:ext cx="12192000" cy="3651504"/>
          </a:xfrm>
        </p:spPr>
        <p:txBody>
          <a:bodyPr>
            <a:noAutofit/>
          </a:bodyPr>
          <a:lstStyle/>
          <a:p>
            <a:r>
              <a:rPr lang="en-US" sz="2500" b="1" dirty="0"/>
              <a:t>“I think that…”</a:t>
            </a:r>
          </a:p>
          <a:p>
            <a:endParaRPr lang="en-US" sz="2500" b="1" dirty="0"/>
          </a:p>
          <a:p>
            <a:r>
              <a:rPr lang="en-US" sz="2500" b="1" dirty="0"/>
              <a:t>These are the people in your office who always know the:</a:t>
            </a:r>
          </a:p>
          <a:p>
            <a:r>
              <a:rPr lang="en-US" sz="2500" b="1" dirty="0"/>
              <a:t>Who, Where, When, Why and How</a:t>
            </a:r>
          </a:p>
          <a:p>
            <a:endParaRPr lang="en-US" sz="2500" b="1" dirty="0"/>
          </a:p>
          <a:p>
            <a:r>
              <a:rPr lang="en-US" sz="2500" b="1" dirty="0"/>
              <a:t>Sometimes they talk </a:t>
            </a:r>
            <a:r>
              <a:rPr lang="en-US" sz="2500" b="1" i="1" dirty="0"/>
              <a:t>too</a:t>
            </a:r>
            <a:r>
              <a:rPr lang="en-US" sz="2500" b="1" dirty="0"/>
              <a:t> much</a:t>
            </a:r>
          </a:p>
        </p:txBody>
      </p:sp>
    </p:spTree>
    <p:extLst>
      <p:ext uri="{BB962C8B-B14F-4D97-AF65-F5344CB8AC3E}">
        <p14:creationId xmlns:p14="http://schemas.microsoft.com/office/powerpoint/2010/main" val="292681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3AF77-BE31-485B-B08F-0BF92111C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Opinionaters</a:t>
            </a:r>
            <a:r>
              <a:rPr lang="en-US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097BA-4969-4D7E-B590-10A1A8205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12276"/>
            <a:ext cx="12192000" cy="3651504"/>
          </a:xfrm>
        </p:spPr>
        <p:txBody>
          <a:bodyPr>
            <a:noAutofit/>
          </a:bodyPr>
          <a:lstStyle/>
          <a:p>
            <a:r>
              <a:rPr lang="en-US" sz="2500" b="1" dirty="0"/>
              <a:t>Place values and judgements into their speaking.</a:t>
            </a:r>
          </a:p>
          <a:p>
            <a:endParaRPr lang="en-US" sz="2500" b="1" dirty="0"/>
          </a:p>
          <a:p>
            <a:r>
              <a:rPr lang="en-US" sz="2500" b="1" dirty="0"/>
              <a:t>For data-based work, it can be difficult, but for creative tasks, they can help.</a:t>
            </a:r>
          </a:p>
          <a:p>
            <a:endParaRPr lang="en-US" sz="2500" b="1" dirty="0"/>
          </a:p>
          <a:p>
            <a:r>
              <a:rPr lang="en-US" sz="2500" b="1" dirty="0"/>
              <a:t>Strong sense of confidence!</a:t>
            </a:r>
          </a:p>
        </p:txBody>
      </p:sp>
    </p:spTree>
    <p:extLst>
      <p:ext uri="{BB962C8B-B14F-4D97-AF65-F5344CB8AC3E}">
        <p14:creationId xmlns:p14="http://schemas.microsoft.com/office/powerpoint/2010/main" val="327011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BF967-8B16-4615-8F11-19320C961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7F9AC-02A7-4E6B-8FC7-22D680DF4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12276"/>
            <a:ext cx="12192000" cy="3651504"/>
          </a:xfrm>
        </p:spPr>
        <p:txBody>
          <a:bodyPr>
            <a:noAutofit/>
          </a:bodyPr>
          <a:lstStyle/>
          <a:p>
            <a:r>
              <a:rPr lang="en-US" sz="2500" b="1" dirty="0"/>
              <a:t>Rely on emotions.</a:t>
            </a:r>
          </a:p>
          <a:p>
            <a:endParaRPr lang="en-US" sz="2500" b="1" dirty="0"/>
          </a:p>
          <a:p>
            <a:r>
              <a:rPr lang="en-US" sz="2500" b="1" dirty="0"/>
              <a:t>Can be good at conflict resolution.</a:t>
            </a:r>
          </a:p>
          <a:p>
            <a:endParaRPr lang="en-US" sz="2500" b="1" dirty="0"/>
          </a:p>
          <a:p>
            <a:r>
              <a:rPr lang="en-US" sz="2500" b="1" dirty="0"/>
              <a:t>Are often honest and transparent, sharing how others’ actions affect them.</a:t>
            </a:r>
          </a:p>
        </p:txBody>
      </p:sp>
    </p:spTree>
    <p:extLst>
      <p:ext uri="{BB962C8B-B14F-4D97-AF65-F5344CB8AC3E}">
        <p14:creationId xmlns:p14="http://schemas.microsoft.com/office/powerpoint/2010/main" val="17039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4B5CA-59E9-4FA6-9CAB-AF0C5D7B5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Reactioners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841CF-61B5-49A1-98C6-BFB4577D8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12276"/>
            <a:ext cx="12192000" cy="3651504"/>
          </a:xfrm>
        </p:spPr>
        <p:txBody>
          <a:bodyPr>
            <a:normAutofit fontScale="92500" lnSpcReduction="20000"/>
          </a:bodyPr>
          <a:lstStyle/>
          <a:p>
            <a:r>
              <a:rPr lang="en-US" sz="2500" b="1" dirty="0"/>
              <a:t>Internal Dialogue: “Why did I just say that?!”</a:t>
            </a:r>
          </a:p>
          <a:p>
            <a:endParaRPr lang="en-US" sz="2500" b="1" dirty="0"/>
          </a:p>
          <a:p>
            <a:r>
              <a:rPr lang="en-US" sz="2500" b="1" dirty="0"/>
              <a:t>Usually have a quick answer for something, which sometimes doesn’t include a lot of thought.</a:t>
            </a:r>
          </a:p>
          <a:p>
            <a:endParaRPr lang="en-US" sz="2500" b="1" dirty="0"/>
          </a:p>
          <a:p>
            <a:r>
              <a:rPr lang="en-US" sz="2500" b="1" dirty="0"/>
              <a:t>They make decisions but sometimes those decisions have consequences.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1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8F0FD-84EB-4092-823B-122A6FE0C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9F6A2-97FB-4B56-A269-F31EA7C2C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12276"/>
            <a:ext cx="12192000" cy="3651504"/>
          </a:xfrm>
        </p:spPr>
        <p:txBody>
          <a:bodyPr>
            <a:normAutofit/>
          </a:bodyPr>
          <a:lstStyle/>
          <a:p>
            <a:r>
              <a:rPr lang="en-US" sz="2500" b="1" dirty="0"/>
              <a:t>Crave language they can act on immediately.</a:t>
            </a:r>
          </a:p>
          <a:p>
            <a:endParaRPr lang="en-US" sz="2500" b="1" dirty="0"/>
          </a:p>
          <a:p>
            <a:r>
              <a:rPr lang="en-US" sz="2500" b="1" dirty="0"/>
              <a:t>Motivated, diligent and capable.</a:t>
            </a:r>
          </a:p>
          <a:p>
            <a:endParaRPr lang="en-US" sz="2500" b="1" dirty="0"/>
          </a:p>
          <a:p>
            <a:r>
              <a:rPr lang="en-US" sz="2500" b="1" dirty="0"/>
              <a:t>The smallest percentage of works.</a:t>
            </a:r>
          </a:p>
        </p:txBody>
      </p:sp>
    </p:spTree>
    <p:extLst>
      <p:ext uri="{BB962C8B-B14F-4D97-AF65-F5344CB8AC3E}">
        <p14:creationId xmlns:p14="http://schemas.microsoft.com/office/powerpoint/2010/main" val="216901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64789-9DF9-45B4-B006-73CAAB88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EA922-297D-4096-ACFA-7F0552A24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12276"/>
            <a:ext cx="12192000" cy="3651504"/>
          </a:xfrm>
        </p:spPr>
        <p:txBody>
          <a:bodyPr>
            <a:normAutofit/>
          </a:bodyPr>
          <a:lstStyle/>
          <a:p>
            <a:r>
              <a:rPr lang="en-US" sz="2500" b="1" dirty="0"/>
              <a:t>Prefer passive language with little action.</a:t>
            </a:r>
          </a:p>
          <a:p>
            <a:endParaRPr lang="en-US" sz="2500" b="1" dirty="0"/>
          </a:p>
          <a:p>
            <a:r>
              <a:rPr lang="en-US" sz="2500" b="1" dirty="0"/>
              <a:t>Need room to process and constant reminders.</a:t>
            </a:r>
          </a:p>
          <a:p>
            <a:endParaRPr lang="en-US" sz="2500" b="1" dirty="0"/>
          </a:p>
          <a:p>
            <a:r>
              <a:rPr lang="en-US" sz="2500" b="1" dirty="0"/>
              <a:t>Sometimes needs to be micro-managed.</a:t>
            </a:r>
          </a:p>
        </p:txBody>
      </p:sp>
    </p:spTree>
    <p:extLst>
      <p:ext uri="{BB962C8B-B14F-4D97-AF65-F5344CB8AC3E}">
        <p14:creationId xmlns:p14="http://schemas.microsoft.com/office/powerpoint/2010/main" val="177713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C63C97-78CA-4016-810A-5DA6C487A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09" r="-1" b="10099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5A741C2-AB82-4BF5-9324-5D0B56A3D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5FD8A-D1A7-4FF2-AFB0-78C058241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8391967" cy="1344612"/>
          </a:xfrm>
        </p:spPr>
        <p:txBody>
          <a:bodyPr anchor="b">
            <a:noAutofit/>
          </a:bodyPr>
          <a:lstStyle/>
          <a:p>
            <a:pPr algn="ctr"/>
            <a:r>
              <a:rPr lang="en-US" sz="10000" dirty="0"/>
              <a:t>Tone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CD46807-BF17-4E5D-90A8-A062604C0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23926DB-76C8-474A-B5FB-F43C59E3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4A388-3057-4A5F-B7C1-9FCAAAEA7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107096"/>
            <a:ext cx="12190476" cy="4750904"/>
          </a:xfrm>
        </p:spPr>
        <p:txBody>
          <a:bodyPr>
            <a:normAutofit/>
          </a:bodyPr>
          <a:lstStyle/>
          <a:p>
            <a:r>
              <a:rPr lang="en-US" sz="2500" b="1" dirty="0"/>
              <a:t>Not necessarily </a:t>
            </a:r>
            <a:r>
              <a:rPr lang="en-US" sz="2500" b="1" i="1" dirty="0"/>
              <a:t>what you say</a:t>
            </a:r>
            <a:r>
              <a:rPr lang="en-US" sz="2500" b="1" dirty="0"/>
              <a:t>, but </a:t>
            </a:r>
            <a:r>
              <a:rPr lang="en-US" sz="2500" b="1" i="1" dirty="0"/>
              <a:t>how you say it.</a:t>
            </a:r>
          </a:p>
          <a:p>
            <a:endParaRPr lang="en-US" sz="2500" b="1" i="1" dirty="0"/>
          </a:p>
          <a:p>
            <a:r>
              <a:rPr lang="en-US" sz="2500" b="1" dirty="0"/>
              <a:t>Placement of emphasis on different words for different effects.</a:t>
            </a:r>
          </a:p>
          <a:p>
            <a:endParaRPr lang="en-US" sz="2500" b="1" dirty="0"/>
          </a:p>
          <a:p>
            <a:r>
              <a:rPr lang="en-US" sz="2500" b="1" dirty="0"/>
              <a:t>There are two types of tone which give away our attitude: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dirty="0"/>
              <a:t>Verbal tone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dirty="0"/>
              <a:t>Body </a:t>
            </a:r>
            <a:r>
              <a:rPr lang="en-US" sz="2500" b="1" dirty="0" err="1"/>
              <a:t>Langauge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248242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3E416D2-D994-4F7A-8F62-B28B11BE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DC4C6E-94EA-4A9A-9462-C05FBDF764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10" r="-1" b="-1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46D3498-BB0C-4BBC-957B-FC6466C80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949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348024 w 7476051"/>
              <a:gd name="connsiteY1" fmla="*/ 0 h 6858000"/>
              <a:gd name="connsiteX2" fmla="*/ 681975 w 7476051"/>
              <a:gd name="connsiteY2" fmla="*/ 0 h 6858000"/>
              <a:gd name="connsiteX3" fmla="*/ 1555845 w 7476051"/>
              <a:gd name="connsiteY3" fmla="*/ 0 h 6858000"/>
              <a:gd name="connsiteX4" fmla="*/ 1568054 w 7476051"/>
              <a:gd name="connsiteY4" fmla="*/ 0 h 6858000"/>
              <a:gd name="connsiteX5" fmla="*/ 1693495 w 7476051"/>
              <a:gd name="connsiteY5" fmla="*/ 0 h 6858000"/>
              <a:gd name="connsiteX6" fmla="*/ 3186636 w 7476051"/>
              <a:gd name="connsiteY6" fmla="*/ 0 h 6858000"/>
              <a:gd name="connsiteX7" fmla="*/ 5853028 w 7476051"/>
              <a:gd name="connsiteY7" fmla="*/ 0 h 6858000"/>
              <a:gd name="connsiteX8" fmla="*/ 5875152 w 7476051"/>
              <a:gd name="connsiteY8" fmla="*/ 14997 h 6858000"/>
              <a:gd name="connsiteX9" fmla="*/ 7476051 w 7476051"/>
              <a:gd name="connsiteY9" fmla="*/ 3621656 h 6858000"/>
              <a:gd name="connsiteX10" fmla="*/ 5601701 w 7476051"/>
              <a:gd name="connsiteY10" fmla="*/ 6374814 h 6858000"/>
              <a:gd name="connsiteX11" fmla="*/ 5085053 w 7476051"/>
              <a:gd name="connsiteY11" fmla="*/ 6780599 h 6858000"/>
              <a:gd name="connsiteX12" fmla="*/ 4973297 w 7476051"/>
              <a:gd name="connsiteY12" fmla="*/ 6858000 h 6858000"/>
              <a:gd name="connsiteX13" fmla="*/ 3186636 w 7476051"/>
              <a:gd name="connsiteY13" fmla="*/ 6858000 h 6858000"/>
              <a:gd name="connsiteX14" fmla="*/ 1568054 w 7476051"/>
              <a:gd name="connsiteY14" fmla="*/ 6858000 h 6858000"/>
              <a:gd name="connsiteX15" fmla="*/ 1555845 w 7476051"/>
              <a:gd name="connsiteY15" fmla="*/ 6858000 h 6858000"/>
              <a:gd name="connsiteX16" fmla="*/ 1385101 w 7476051"/>
              <a:gd name="connsiteY16" fmla="*/ 6858000 h 6858000"/>
              <a:gd name="connsiteX17" fmla="*/ 681975 w 7476051"/>
              <a:gd name="connsiteY17" fmla="*/ 6858000 h 6858000"/>
              <a:gd name="connsiteX18" fmla="*/ 348024 w 7476051"/>
              <a:gd name="connsiteY18" fmla="*/ 6858000 h 6858000"/>
              <a:gd name="connsiteX19" fmla="*/ 0 w 7476051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348024" y="0"/>
                </a:lnTo>
                <a:lnTo>
                  <a:pt x="681975" y="0"/>
                </a:lnTo>
                <a:lnTo>
                  <a:pt x="1555845" y="0"/>
                </a:lnTo>
                <a:lnTo>
                  <a:pt x="1568054" y="0"/>
                </a:lnTo>
                <a:lnTo>
                  <a:pt x="1693495" y="0"/>
                </a:lnTo>
                <a:lnTo>
                  <a:pt x="3186636" y="0"/>
                </a:ln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1" y="6374814"/>
                </a:cubicBezTo>
                <a:cubicBezTo>
                  <a:pt x="5429498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3186636" y="6858000"/>
                </a:lnTo>
                <a:lnTo>
                  <a:pt x="1568054" y="6858000"/>
                </a:lnTo>
                <a:lnTo>
                  <a:pt x="1555845" y="6858000"/>
                </a:lnTo>
                <a:lnTo>
                  <a:pt x="1385101" y="6858000"/>
                </a:lnTo>
                <a:lnTo>
                  <a:pt x="681975" y="6858000"/>
                </a:lnTo>
                <a:lnTo>
                  <a:pt x="3480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539A79B-DFBA-4781-B0DE-4044B072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97492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D8EFB43-661E-4B15-BA65-39CC17EF7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10788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3CE9B-B358-47A4-BF9A-25C3FB429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551" y="1346268"/>
            <a:ext cx="7027926" cy="3285207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200" dirty="0">
                <a:solidFill>
                  <a:schemeClr val="bg1"/>
                </a:solidFill>
              </a:rPr>
              <a:t>WHY IS ENGLISH IMPORTANT IN THE WORKPLACE?</a:t>
            </a:r>
          </a:p>
        </p:txBody>
      </p:sp>
    </p:spTree>
    <p:extLst>
      <p:ext uri="{BB962C8B-B14F-4D97-AF65-F5344CB8AC3E}">
        <p14:creationId xmlns:p14="http://schemas.microsoft.com/office/powerpoint/2010/main" val="2480522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F591CE-41A6-47C8-83C4-CC0A45AEE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ENGLISH/CHINESE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A3715-34CF-455D-BF0A-E96B7C676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312988"/>
            <a:ext cx="10039350" cy="3651250"/>
          </a:xfrm>
        </p:spPr>
        <p:txBody>
          <a:bodyPr>
            <a:noAutofit/>
          </a:bodyPr>
          <a:lstStyle/>
          <a:p>
            <a:r>
              <a:rPr lang="en-US" sz="2500" b="1" dirty="0"/>
              <a:t>With language, the more you practice the better you will become.</a:t>
            </a:r>
          </a:p>
          <a:p>
            <a:endParaRPr lang="en-US" sz="2500" b="1" dirty="0"/>
          </a:p>
          <a:p>
            <a:r>
              <a:rPr lang="en-US" sz="2500" b="1" dirty="0"/>
              <a:t>Scenario: I work in an office at a Chinese university, and all my coworkers are Chinese.</a:t>
            </a:r>
          </a:p>
          <a:p>
            <a:r>
              <a:rPr lang="en-US" sz="25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097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97B675-2265-46B8-8CCA-71844EBC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1639888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500"/>
              <a:t>What are the traits of Good Language Learners?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437D7-67BC-4B7F-B9E6-D43ABDC59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12988"/>
            <a:ext cx="6754925" cy="365125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Willing to take risks</a:t>
            </a:r>
          </a:p>
          <a:p>
            <a:endParaRPr lang="en-US" b="1" dirty="0"/>
          </a:p>
          <a:p>
            <a:r>
              <a:rPr lang="en-US" b="1" dirty="0"/>
              <a:t>Grow through mistakes</a:t>
            </a:r>
          </a:p>
          <a:p>
            <a:endParaRPr lang="en-US" b="1" dirty="0"/>
          </a:p>
          <a:p>
            <a:r>
              <a:rPr lang="en-US" b="1" dirty="0"/>
              <a:t>Understand that language attainment is a process</a:t>
            </a:r>
          </a:p>
          <a:p>
            <a:endParaRPr lang="en-US" b="1" dirty="0"/>
          </a:p>
          <a:p>
            <a:r>
              <a:rPr lang="en-US" b="1" dirty="0"/>
              <a:t>Have a strong desire to communicate</a:t>
            </a:r>
          </a:p>
          <a:p>
            <a:endParaRPr lang="en-US" b="1" dirty="0"/>
          </a:p>
          <a:p>
            <a:r>
              <a:rPr lang="en-US" b="1" dirty="0"/>
              <a:t>Embrace new situations</a:t>
            </a:r>
          </a:p>
          <a:p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A18980-F8C1-4762-90A7-28A4BEBF0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92" r="34857" b="-1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7096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6E65AD-4884-4A07-B9D4-587D9B70D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776" y="484188"/>
            <a:ext cx="7699375" cy="1344612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000" dirty="0"/>
              <a:t>Active Participants in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FA5FE-FA25-42DD-B688-F2ADC3E79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312988"/>
            <a:ext cx="10001251" cy="3651250"/>
          </a:xfrm>
        </p:spPr>
        <p:txBody>
          <a:bodyPr>
            <a:normAutofit/>
          </a:bodyPr>
          <a:lstStyle/>
          <a:p>
            <a:r>
              <a:rPr lang="en-US" sz="2500" b="1" dirty="0"/>
              <a:t>Welcome linguistic challenges</a:t>
            </a:r>
          </a:p>
          <a:p>
            <a:r>
              <a:rPr lang="en-US" sz="2500" b="1" dirty="0"/>
              <a:t>Have a measured and sustainable approach</a:t>
            </a:r>
          </a:p>
          <a:p>
            <a:r>
              <a:rPr lang="en-US" sz="2500" b="1" dirty="0"/>
              <a:t>Value context over meaning</a:t>
            </a:r>
          </a:p>
          <a:p>
            <a:r>
              <a:rPr lang="en-US" sz="2500" b="1" dirty="0"/>
              <a:t>Listen to themselves and have self-evaluation</a:t>
            </a:r>
          </a:p>
        </p:txBody>
      </p:sp>
    </p:spTree>
    <p:extLst>
      <p:ext uri="{BB962C8B-B14F-4D97-AF65-F5344CB8AC3E}">
        <p14:creationId xmlns:p14="http://schemas.microsoft.com/office/powerpoint/2010/main" val="368282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06124A5-BED3-4907-BD51-B4D3720F2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894" y="0"/>
            <a:ext cx="484794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13EE39-9234-4F9A-9673-0910EB65714C}"/>
              </a:ext>
            </a:extLst>
          </p:cNvPr>
          <p:cNvSpPr txBox="1"/>
          <p:nvPr/>
        </p:nvSpPr>
        <p:spPr>
          <a:xfrm>
            <a:off x="125157" y="1266825"/>
            <a:ext cx="690580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/>
              <a:t>Upcoming Workshop:</a:t>
            </a:r>
          </a:p>
          <a:p>
            <a:r>
              <a:rPr lang="en-US" sz="5000" dirty="0"/>
              <a:t>This Thursday!</a:t>
            </a:r>
          </a:p>
        </p:txBody>
      </p:sp>
    </p:spTree>
    <p:extLst>
      <p:ext uri="{BB962C8B-B14F-4D97-AF65-F5344CB8AC3E}">
        <p14:creationId xmlns:p14="http://schemas.microsoft.com/office/powerpoint/2010/main" val="2300639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8FAACB4-B5BE-4D1F-9A06-C23C28DB7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417" y="0"/>
            <a:ext cx="6858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BC16A2-319C-40E9-AB67-E80E781E2923}"/>
              </a:ext>
            </a:extLst>
          </p:cNvPr>
          <p:cNvSpPr txBox="1"/>
          <p:nvPr/>
        </p:nvSpPr>
        <p:spPr>
          <a:xfrm>
            <a:off x="0" y="656039"/>
            <a:ext cx="48864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Tomorrow Night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110055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B6144-1E99-4D4C-A410-1EDFDD5E2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B79E8-821F-41EA-962B-F5F6D3A70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500" b="1" dirty="0"/>
              <a:t>Matthew Jellick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/>
              <a:t>Email: </a:t>
            </a:r>
            <a:r>
              <a:rPr lang="en-US" sz="2500" b="1" dirty="0">
                <a:hlinkClick r:id="rId2"/>
              </a:rPr>
              <a:t>matthewj@sustech.edu.cn</a:t>
            </a:r>
            <a:endParaRPr lang="en-US" sz="2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/>
              <a:t>WeChat: 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66B965DF-85F3-4291-8F6C-387242717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356" y="3356012"/>
            <a:ext cx="352064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2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D482B2-6399-4D16-80F6-A0C7B9D36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000"/>
              <a:t>Why is English important in the Workplace?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2734E-5695-43F9-9E1A-926A7B976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12988"/>
            <a:ext cx="9972675" cy="3651250"/>
          </a:xfrm>
        </p:spPr>
        <p:txBody>
          <a:bodyPr>
            <a:normAutofit/>
          </a:bodyPr>
          <a:lstStyle/>
          <a:p>
            <a:r>
              <a:rPr lang="en-US" sz="2500" b="1" i="0" dirty="0">
                <a:effectLst/>
                <a:latin typeface="Montserrat"/>
              </a:rPr>
              <a:t>It showcases your interest to perform beyond basic business standards, especially in a Chinese university context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13420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D482B2-6399-4D16-80F6-A0C7B9D36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000"/>
              <a:t>Why is English important in the Workplace?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2734E-5695-43F9-9E1A-926A7B976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312988"/>
            <a:ext cx="9972676" cy="3651250"/>
          </a:xfrm>
        </p:spPr>
        <p:txBody>
          <a:bodyPr>
            <a:normAutofit/>
          </a:bodyPr>
          <a:lstStyle/>
          <a:p>
            <a:r>
              <a:rPr lang="en-US" sz="2500" b="1" i="0" dirty="0">
                <a:effectLst/>
                <a:latin typeface="Montserrat"/>
              </a:rPr>
              <a:t>It will allow you to communicate effectively with your international colleagues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4023409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D482B2-6399-4D16-80F6-A0C7B9D36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000"/>
              <a:t>Why is English important in the Workplace?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2734E-5695-43F9-9E1A-926A7B976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12988"/>
            <a:ext cx="9953625" cy="3651250"/>
          </a:xfrm>
        </p:spPr>
        <p:txBody>
          <a:bodyPr>
            <a:normAutofit/>
          </a:bodyPr>
          <a:lstStyle/>
          <a:p>
            <a:r>
              <a:rPr lang="en-US" sz="2500" b="1" i="0" dirty="0">
                <a:effectLst/>
                <a:latin typeface="Montserrat"/>
              </a:rPr>
              <a:t>Good English communication will help you make a good impression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169983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D482B2-6399-4D16-80F6-A0C7B9D36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000"/>
              <a:t>Why is English important in the Workplace?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2734E-5695-43F9-9E1A-926A7B976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312988"/>
            <a:ext cx="10029826" cy="3651250"/>
          </a:xfrm>
        </p:spPr>
        <p:txBody>
          <a:bodyPr>
            <a:normAutofit/>
          </a:bodyPr>
          <a:lstStyle/>
          <a:p>
            <a:r>
              <a:rPr lang="en-US" sz="2500" b="1" i="0" dirty="0">
                <a:effectLst/>
                <a:latin typeface="Montserrat"/>
              </a:rPr>
              <a:t>It will provide you with confidence while delivering presentations and speeches on a global platform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4011221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D482B2-6399-4D16-80F6-A0C7B9D36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000"/>
              <a:t>Why is English important in the Workplace?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2734E-5695-43F9-9E1A-926A7B976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312988"/>
            <a:ext cx="10001250" cy="3651250"/>
          </a:xfrm>
        </p:spPr>
        <p:txBody>
          <a:bodyPr>
            <a:normAutofit/>
          </a:bodyPr>
          <a:lstStyle/>
          <a:p>
            <a:r>
              <a:rPr lang="en-US" sz="2500" b="1" i="0" dirty="0">
                <a:effectLst/>
                <a:latin typeface="Montserrat"/>
              </a:rPr>
              <a:t>You will start developing high-end interpersonal and networking skills beyond your current scope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1842307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D482B2-6399-4D16-80F6-A0C7B9D36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000"/>
              <a:t>Why is English important in the Workplace?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2734E-5695-43F9-9E1A-926A7B976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12988"/>
            <a:ext cx="9991725" cy="3651250"/>
          </a:xfrm>
        </p:spPr>
        <p:txBody>
          <a:bodyPr>
            <a:normAutofit/>
          </a:bodyPr>
          <a:lstStyle/>
          <a:p>
            <a:r>
              <a:rPr lang="en-US" sz="2500" b="1" i="0" dirty="0">
                <a:effectLst/>
                <a:latin typeface="Montserrat"/>
              </a:rPr>
              <a:t>It gives you an advantage over other candidates while applying for a particular position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2908778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D482B2-6399-4D16-80F6-A0C7B9D36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000"/>
              <a:t>Why is English important in the Workplace?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2734E-5695-43F9-9E1A-926A7B976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312988"/>
            <a:ext cx="9972676" cy="3651250"/>
          </a:xfrm>
        </p:spPr>
        <p:txBody>
          <a:bodyPr>
            <a:normAutofit/>
          </a:bodyPr>
          <a:lstStyle/>
          <a:p>
            <a:r>
              <a:rPr lang="en-US" sz="2500" b="1" i="0" dirty="0">
                <a:effectLst/>
                <a:latin typeface="Montserrat"/>
              </a:rPr>
              <a:t>It will be of great assistance when you travel to a different country or partner with international universities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85330387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RegularSeedRightStep">
      <a:dk1>
        <a:srgbClr val="000000"/>
      </a:dk1>
      <a:lt1>
        <a:srgbClr val="FFFFFF"/>
      </a:lt1>
      <a:dk2>
        <a:srgbClr val="21331D"/>
      </a:dk2>
      <a:lt2>
        <a:srgbClr val="E2E5E8"/>
      </a:lt2>
      <a:accent1>
        <a:srgbClr val="E68D25"/>
      </a:accent1>
      <a:accent2>
        <a:srgbClr val="ABA413"/>
      </a:accent2>
      <a:accent3>
        <a:srgbClr val="7BB120"/>
      </a:accent3>
      <a:accent4>
        <a:srgbClr val="37B814"/>
      </a:accent4>
      <a:accent5>
        <a:srgbClr val="21BA41"/>
      </a:accent5>
      <a:accent6>
        <a:srgbClr val="14B87A"/>
      </a:accent6>
      <a:hlink>
        <a:srgbClr val="3F7ABF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580</Words>
  <Application>Microsoft Office PowerPoint</Application>
  <PresentationFormat>Widescreen</PresentationFormat>
  <Paragraphs>109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Meiryo</vt:lpstr>
      <vt:lpstr>Arial</vt:lpstr>
      <vt:lpstr>Corbel</vt:lpstr>
      <vt:lpstr>Montserrat</vt:lpstr>
      <vt:lpstr>SketchLinesVTI</vt:lpstr>
      <vt:lpstr>Office English: Language in the Workplace</vt:lpstr>
      <vt:lpstr>WHY IS ENGLISH IMPORTANT IN THE WORKPLACE?</vt:lpstr>
      <vt:lpstr>Why is English important in the Workplace?</vt:lpstr>
      <vt:lpstr>Why is English important in the Workplace?</vt:lpstr>
      <vt:lpstr>Why is English important in the Workplace?</vt:lpstr>
      <vt:lpstr>Why is English important in the Workplace?</vt:lpstr>
      <vt:lpstr>Why is English important in the Workplace?</vt:lpstr>
      <vt:lpstr>Why is English important in the Workplace?</vt:lpstr>
      <vt:lpstr>Why is English important in the Workplace?</vt:lpstr>
      <vt:lpstr>Why is English important in the Workplace?</vt:lpstr>
      <vt:lpstr>Different “types” of language</vt:lpstr>
      <vt:lpstr>6 Types of Communication</vt:lpstr>
      <vt:lpstr>“Thinkers”</vt:lpstr>
      <vt:lpstr>Opinionaters  </vt:lpstr>
      <vt:lpstr>Feelers</vt:lpstr>
      <vt:lpstr>Reactioners</vt:lpstr>
      <vt:lpstr>Action</vt:lpstr>
      <vt:lpstr>Reflectors</vt:lpstr>
      <vt:lpstr>Tone</vt:lpstr>
      <vt:lpstr>ENGLISH/CHINESE</vt:lpstr>
      <vt:lpstr>What are the traits of Good Language Learners?</vt:lpstr>
      <vt:lpstr>Active Participants in Language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English: Language in the Workplace</dc:title>
  <dc:creator>Matthew Jellick</dc:creator>
  <cp:lastModifiedBy>Matthew Jellick</cp:lastModifiedBy>
  <cp:revision>1</cp:revision>
  <dcterms:created xsi:type="dcterms:W3CDTF">2020-10-21T02:03:57Z</dcterms:created>
  <dcterms:modified xsi:type="dcterms:W3CDTF">2020-10-21T02:04:52Z</dcterms:modified>
</cp:coreProperties>
</file>