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70" r:id="rId10"/>
    <p:sldId id="272" r:id="rId11"/>
    <p:sldId id="273" r:id="rId12"/>
    <p:sldId id="274" r:id="rId13"/>
    <p:sldId id="268" r:id="rId14"/>
    <p:sldId id="269" r:id="rId15"/>
    <p:sldId id="265" r:id="rId16"/>
  </p:sldIdLst>
  <p:sldSz cx="9144000" cy="6858000" type="screen4x3"/>
  <p:notesSz cx="9872663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088441-4DB1-412A-90D0-254D0B5F8BD3}">
          <p14:sldIdLst>
            <p14:sldId id="256"/>
            <p14:sldId id="257"/>
            <p14:sldId id="258"/>
            <p14:sldId id="262"/>
            <p14:sldId id="263"/>
            <p14:sldId id="264"/>
            <p14:sldId id="266"/>
            <p14:sldId id="267"/>
            <p14:sldId id="270"/>
            <p14:sldId id="272"/>
            <p14:sldId id="273"/>
            <p14:sldId id="274"/>
            <p14:sldId id="268"/>
            <p14:sldId id="269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2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E114-4EE8-46A7-83FC-B0ACA63654F2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B635E-B327-47F0-9EE9-32DF34FD5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02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642922-036A-4CEA-BF2C-0FA3E5720C5C}" type="datetimeFigureOut">
              <a:rPr lang="zh-CN" altLang="en-US" smtClean="0"/>
              <a:t>2019-11-28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22B485-6E30-4F43-A7E9-32480B403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gtn.ac.nz/lals/resources/academicwordlist/information/principl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gtn.ac.nz/lals/resources/academicwordlist/information/principl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924869"/>
            <a:ext cx="5976664" cy="2868168"/>
          </a:xfrm>
        </p:spPr>
        <p:txBody>
          <a:bodyPr/>
          <a:lstStyle/>
          <a:p>
            <a:r>
              <a:rPr lang="en-US" altLang="zh-CN" dirty="0" smtClean="0"/>
              <a:t>Academic word list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4069022"/>
            <a:ext cx="5114778" cy="1101248"/>
          </a:xfrm>
        </p:spPr>
        <p:txBody>
          <a:bodyPr/>
          <a:lstStyle/>
          <a:p>
            <a:r>
              <a:rPr lang="en-US" altLang="zh-CN" dirty="0" smtClean="0"/>
              <a:t>Xiao Shi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8" y="1528209"/>
            <a:ext cx="2118782" cy="16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" y="1753"/>
            <a:ext cx="2118782" cy="15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8" y="5170270"/>
            <a:ext cx="2148919" cy="16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8" y="3189697"/>
            <a:ext cx="2157985" cy="198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790337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Language Education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for Academic Purposes Workshop Series 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4846320"/>
          </a:xfrm>
        </p:spPr>
        <p:txBody>
          <a:bodyPr/>
          <a:lstStyle/>
          <a:p>
            <a:r>
              <a:rPr lang="en-US" altLang="zh-CN" dirty="0" smtClean="0"/>
              <a:t>Use one of the words to talk about the picture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Use the words? </a:t>
            </a:r>
            <a:endParaRPr lang="zh-CN" altLang="en-US" dirty="0"/>
          </a:p>
        </p:txBody>
      </p:sp>
      <p:sp>
        <p:nvSpPr>
          <p:cNvPr id="6" name="AutoShape 2" descr="https://wx.qq.com/cgi-bin/mmwebwx-bin/webwxgetmsgimg?&amp;MsgID=8548538869214640755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5575" y="6393991"/>
            <a:ext cx="8880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https://www.vectorstock.com/royalty-free-vector/boy-cartoon-doing-chemical-experiment-vector-1633700</a:t>
            </a:r>
            <a:endParaRPr lang="zh-CN" altLang="zh-CN" sz="1400" dirty="0"/>
          </a:p>
        </p:txBody>
      </p:sp>
      <p:sp>
        <p:nvSpPr>
          <p:cNvPr id="2" name="AutoShape 2" descr="https://wx.qq.com/cgi-bin/mmwebwx-bin/webwxgetmsgimg?&amp;MsgID=4902076849004919994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456384" cy="418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4846320"/>
          </a:xfrm>
        </p:spPr>
        <p:txBody>
          <a:bodyPr/>
          <a:lstStyle/>
          <a:p>
            <a:r>
              <a:rPr lang="en-US" altLang="zh-CN" dirty="0" smtClean="0"/>
              <a:t>Use one of the words to talk about the picture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Use the words? </a:t>
            </a:r>
            <a:endParaRPr lang="zh-CN" altLang="en-US" dirty="0"/>
          </a:p>
        </p:txBody>
      </p:sp>
      <p:sp>
        <p:nvSpPr>
          <p:cNvPr id="6" name="AutoShape 2" descr="https://wx.qq.com/cgi-bin/mmwebwx-bin/webwxgetmsgimg?&amp;MsgID=8548538869214640755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66307" y="6210642"/>
            <a:ext cx="8880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https://phys.org/news/2019-05-maths.html</a:t>
            </a:r>
            <a:endParaRPr lang="zh-CN" altLang="zh-CN" sz="1400" dirty="0"/>
          </a:p>
        </p:txBody>
      </p:sp>
      <p:sp>
        <p:nvSpPr>
          <p:cNvPr id="2" name="AutoShape 2" descr="https://wx.qq.com/cgi-bin/mmwebwx-bin/webwxgetmsgimg?&amp;MsgID=4902076849004919994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2" descr="https://wx.qq.com/cgi-bin/mmwebwx-bin/webwxgetmsgimg?&amp;MsgID=3177533709149591101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060848"/>
            <a:ext cx="5818087" cy="34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4846320"/>
          </a:xfrm>
        </p:spPr>
        <p:txBody>
          <a:bodyPr/>
          <a:lstStyle/>
          <a:p>
            <a:r>
              <a:rPr lang="en-US" altLang="zh-CN" dirty="0" smtClean="0"/>
              <a:t>Use one of the words to talk about the picture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Use the words? </a:t>
            </a:r>
            <a:endParaRPr lang="zh-CN" altLang="en-US" dirty="0"/>
          </a:p>
        </p:txBody>
      </p:sp>
      <p:sp>
        <p:nvSpPr>
          <p:cNvPr id="6" name="AutoShape 2" descr="https://wx.qq.com/cgi-bin/mmwebwx-bin/webwxgetmsgimg?&amp;MsgID=8548538869214640755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AutoShape 2" descr="https://wx.qq.com/cgi-bin/mmwebwx-bin/webwxgetmsgimg?&amp;MsgID=4902076849004919994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2" descr="https://wx.qq.com/cgi-bin/mmwebwx-bin/webwxgetmsgimg?&amp;MsgID=3177533709149591101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7" y="1983219"/>
            <a:ext cx="6675140" cy="360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770485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Step One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Complete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the crossword puzzle as a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Take one word and study the word (meaning, synonym, a sentence)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Take turn to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Explain your word to your group mates(don’t say or spell the word directly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After your group mates guess out the word, write it down on the crossword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Share the sample sentence you made and write the sentence down on crossword sheet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learn the words? 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68327" cy="15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272808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Step two</a:t>
            </a:r>
          </a:p>
          <a:p>
            <a:pPr marL="0" indent="0">
              <a:buNone/>
            </a:pPr>
            <a:r>
              <a:rPr lang="en-US" altLang="zh-CN" dirty="0" smtClean="0"/>
              <a:t>Talk about a picture with the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Choose </a:t>
            </a:r>
            <a:r>
              <a:rPr lang="en-US" altLang="zh-CN" dirty="0" smtClean="0"/>
              <a:t>one picture from you phone and use one of the five words in the crossword puzzle to talk about the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Share your picture with the group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have your peers make sentences using the words to talk about your picture.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Then share your sentence 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Use the words?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51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-450304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Resources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41178"/>
            <a:ext cx="2880320" cy="5756583"/>
          </a:xfrm>
        </p:spPr>
        <p:txBody>
          <a:bodyPr/>
          <a:lstStyle/>
          <a:p>
            <a:r>
              <a:rPr lang="en-US" altLang="zh-CN" dirty="0" smtClean="0"/>
              <a:t>AWL FULL LIST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8" y="1859580"/>
            <a:ext cx="3454166" cy="345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5511" y="692696"/>
            <a:ext cx="3600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n-US" altLang="zh-CN" sz="2600" dirty="0">
                <a:solidFill>
                  <a:prstClr val="black"/>
                </a:solidFill>
              </a:rPr>
              <a:t>AWL exercise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51" y="2924944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1576" y="2924944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Using English for Academic Purposes</a:t>
            </a:r>
            <a:br>
              <a:rPr lang="en-US" altLang="zh-CN" sz="1600" b="1" dirty="0"/>
            </a:br>
            <a:r>
              <a:rPr lang="en-US" altLang="zh-CN" sz="1600" b="1" dirty="0"/>
              <a:t>For Students in Higher Education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51" y="1412775"/>
            <a:ext cx="1376769" cy="13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2160" y="1300509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IELTS BUDDY</a:t>
            </a:r>
            <a:endParaRPr lang="en-US" altLang="zh-C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5" y="5805264"/>
            <a:ext cx="8928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https://</a:t>
            </a:r>
            <a:r>
              <a:rPr lang="en-US" altLang="zh-CN" sz="1600" dirty="0" smtClean="0"/>
              <a:t>www.wgtn.ac.nz/lals/resources/academicwordlist/publications/awlsublists1.pdf</a:t>
            </a:r>
          </a:p>
          <a:p>
            <a:r>
              <a:rPr lang="en-US" altLang="zh-CN" sz="1600" dirty="0"/>
              <a:t>https://www.eapfoundation.com/vocab/academic/tagcloud/</a:t>
            </a:r>
            <a:endParaRPr lang="en-US" altLang="zh-CN" sz="1600" dirty="0" smtClean="0"/>
          </a:p>
          <a:p>
            <a:r>
              <a:rPr lang="en-US" altLang="zh-CN" sz="1600" dirty="0" smtClean="0"/>
              <a:t>https</a:t>
            </a:r>
            <a:r>
              <a:rPr lang="en-US" altLang="zh-CN" sz="1600" dirty="0"/>
              <a:t>://</a:t>
            </a:r>
            <a:r>
              <a:rPr lang="en-US" altLang="zh-CN" sz="1600" dirty="0" smtClean="0"/>
              <a:t>www.ieltsbuddy.com/academic-word-list-sublist-8a.html</a:t>
            </a:r>
          </a:p>
          <a:p>
            <a:r>
              <a:rPr lang="en-US" altLang="zh-CN" sz="1600" dirty="0"/>
              <a:t>http://</a:t>
            </a:r>
            <a:r>
              <a:rPr lang="en-US" altLang="zh-CN" sz="1600" dirty="0" smtClean="0"/>
              <a:t>www.uefap.com/vocab/vocfram.htm</a:t>
            </a:r>
          </a:p>
          <a:p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32" y="4474341"/>
            <a:ext cx="1310371" cy="131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13876" y="4494446"/>
            <a:ext cx="185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EAP Foundation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7628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Form a study group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11680"/>
            <a:ext cx="7239000" cy="4846320"/>
          </a:xfrm>
        </p:spPr>
        <p:txBody>
          <a:bodyPr/>
          <a:lstStyle/>
          <a:p>
            <a:r>
              <a:rPr lang="en-US" altLang="zh-CN" dirty="0" smtClean="0"/>
              <a:t>A group of 5 persons </a:t>
            </a:r>
          </a:p>
          <a:p>
            <a:r>
              <a:rPr lang="en-US" altLang="zh-CN" dirty="0" smtClean="0"/>
              <a:t>Get </a:t>
            </a:r>
            <a:r>
              <a:rPr lang="en-US" altLang="zh-CN" dirty="0" smtClean="0"/>
              <a:t>to know each other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Name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Purpose 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What </a:t>
            </a:r>
            <a:r>
              <a:rPr lang="en-US" altLang="zh-CN" dirty="0" smtClean="0"/>
              <a:t>is </a:t>
            </a:r>
            <a:r>
              <a:rPr lang="en-US" altLang="zh-CN" dirty="0" smtClean="0"/>
              <a:t>academic words, </a:t>
            </a:r>
            <a:r>
              <a:rPr lang="en-US" altLang="zh-CN" dirty="0" smtClean="0"/>
              <a:t>give some </a:t>
            </a:r>
            <a:r>
              <a:rPr lang="en-US" altLang="zh-CN" dirty="0" smtClean="0"/>
              <a:t>examples.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885306" cy="18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What is Academic word list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en-US" altLang="zh-CN" dirty="0" smtClean="0"/>
              <a:t>Arboreal</a:t>
            </a:r>
          </a:p>
          <a:p>
            <a:r>
              <a:rPr lang="en-US" altLang="zh-CN" dirty="0" smtClean="0"/>
              <a:t>Centrifuge</a:t>
            </a:r>
          </a:p>
          <a:p>
            <a:r>
              <a:rPr lang="en-US" altLang="zh-CN" dirty="0" smtClean="0"/>
              <a:t>Pastiche</a:t>
            </a:r>
          </a:p>
          <a:p>
            <a:r>
              <a:rPr lang="en-US" altLang="zh-CN" dirty="0" smtClean="0"/>
              <a:t>Incumbents</a:t>
            </a:r>
          </a:p>
          <a:p>
            <a:r>
              <a:rPr lang="en-US" altLang="zh-CN" dirty="0" smtClean="0"/>
              <a:t>Verbiage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7560840" cy="337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6300192" y="1250014"/>
            <a:ext cx="1656184" cy="1872208"/>
          </a:xfrm>
          <a:prstGeom prst="mathMultiply">
            <a:avLst>
              <a:gd name="adj1" fmla="val 22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03" y="1065113"/>
            <a:ext cx="2242009" cy="224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8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What is Academic word list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79755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Coxhead</a:t>
            </a:r>
            <a:r>
              <a:rPr lang="en-US" dirty="0" smtClean="0"/>
              <a:t>(2000) studied over 3.5 million words of academic text from 28 subject-areas and made: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420888"/>
            <a:ext cx="91440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Academic word list (AWL): </a:t>
            </a:r>
            <a:r>
              <a:rPr lang="en-US" altLang="zh-CN" b="1" dirty="0"/>
              <a:t>10% </a:t>
            </a:r>
            <a:r>
              <a:rPr lang="en-US" altLang="zh-CN" dirty="0"/>
              <a:t>of the academic </a:t>
            </a:r>
            <a:r>
              <a:rPr lang="en-US" altLang="zh-CN" dirty="0" smtClean="0"/>
              <a:t>texts</a:t>
            </a:r>
            <a:endParaRPr lang="en-US" altLang="zh-CN" dirty="0"/>
          </a:p>
          <a:p>
            <a:r>
              <a:rPr lang="en-US" dirty="0" smtClean="0"/>
              <a:t>General service list (GSL): </a:t>
            </a:r>
            <a:r>
              <a:rPr lang="en-US" b="1" dirty="0" smtClean="0"/>
              <a:t>80% </a:t>
            </a:r>
          </a:p>
          <a:p>
            <a:r>
              <a:rPr lang="en-US" dirty="0" smtClean="0"/>
              <a:t>Specific </a:t>
            </a:r>
            <a:r>
              <a:rPr lang="en-US" dirty="0" smtClean="0"/>
              <a:t>words related to subject: </a:t>
            </a:r>
            <a:r>
              <a:rPr lang="en-US" b="1" dirty="0" smtClean="0"/>
              <a:t>5</a:t>
            </a:r>
            <a:r>
              <a:rPr lang="en-US" b="1" dirty="0" smtClean="0"/>
              <a:t>%</a:t>
            </a:r>
            <a:endParaRPr lang="en-US" dirty="0" smtClean="0"/>
          </a:p>
          <a:p>
            <a:r>
              <a:rPr lang="en-US" dirty="0" smtClean="0"/>
              <a:t>Less frequent words: </a:t>
            </a:r>
            <a:r>
              <a:rPr lang="en-US" b="1" dirty="0" smtClean="0"/>
              <a:t>5</a:t>
            </a:r>
            <a:r>
              <a:rPr lang="en-US" b="1" dirty="0" smtClean="0"/>
              <a:t>%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altLang="zh-CN" sz="1600" dirty="0" err="1"/>
              <a:t>Coxhead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A. </a:t>
            </a:r>
            <a:r>
              <a:rPr lang="en-US" altLang="zh-CN" sz="1600" dirty="0"/>
              <a:t>(2000) A New Academic Word List. </a:t>
            </a:r>
            <a:r>
              <a:rPr lang="en-US" altLang="zh-CN" sz="1600" i="1" dirty="0"/>
              <a:t>TESOL Quarterly</a:t>
            </a:r>
            <a:r>
              <a:rPr lang="en-US" altLang="zh-CN" sz="1600" dirty="0"/>
              <a:t>, 34(2): </a:t>
            </a:r>
            <a:r>
              <a:rPr lang="en-US" altLang="zh-CN" sz="1600" dirty="0" smtClean="0"/>
              <a:t>213-238</a:t>
            </a:r>
          </a:p>
          <a:p>
            <a:pPr marL="0" indent="0">
              <a:buNone/>
            </a:pPr>
            <a:r>
              <a:rPr lang="en-US" altLang="zh-CN" sz="1700" u="sng" dirty="0">
                <a:hlinkClick r:id="rId2"/>
              </a:rPr>
              <a:t>https://</a:t>
            </a:r>
            <a:r>
              <a:rPr lang="en-US" altLang="zh-CN" sz="1700" u="sng" dirty="0" smtClean="0">
                <a:hlinkClick r:id="rId2"/>
              </a:rPr>
              <a:t>www.wgtn.ac.nz/lals/resources/academicwordlist/information/principles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109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What is Academic word list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570 </a:t>
            </a:r>
            <a:r>
              <a:rPr lang="en-US" altLang="zh-CN" u="sng" dirty="0"/>
              <a:t>word families </a:t>
            </a:r>
            <a:endParaRPr lang="en-US" altLang="zh-CN" u="sng" dirty="0" smtClean="0"/>
          </a:p>
          <a:p>
            <a:r>
              <a:rPr lang="en-US" altLang="zh-CN" dirty="0" smtClean="0"/>
              <a:t>divided into 10 </a:t>
            </a:r>
            <a:r>
              <a:rPr lang="en-US" altLang="zh-CN" dirty="0" err="1" smtClean="0"/>
              <a:t>sublists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high </a:t>
            </a:r>
            <a:r>
              <a:rPr lang="en-US" altLang="zh-CN" dirty="0"/>
              <a:t>frequency in academic contexts </a:t>
            </a:r>
          </a:p>
          <a:p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29046"/>
            <a:ext cx="2376264" cy="281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47864" y="1844824"/>
            <a:ext cx="2592288" cy="1656184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504" y="6339517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Coxhead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Averil</a:t>
            </a:r>
            <a:r>
              <a:rPr lang="en-US" altLang="zh-CN" sz="1200" dirty="0"/>
              <a:t> (2000) A New Academic Word List. </a:t>
            </a:r>
            <a:r>
              <a:rPr lang="en-US" altLang="zh-CN" sz="1200" i="1" dirty="0"/>
              <a:t>TESOL Quarterly</a:t>
            </a:r>
            <a:r>
              <a:rPr lang="en-US" altLang="zh-CN" sz="1200" dirty="0"/>
              <a:t>, 34(2): 213-238</a:t>
            </a:r>
          </a:p>
          <a:p>
            <a:r>
              <a:rPr lang="en-US" altLang="zh-CN" sz="1400" u="sng" dirty="0">
                <a:hlinkClick r:id="rId3"/>
              </a:rPr>
              <a:t>https://www.wgtn.ac.nz/lals/resources/academicwordlist/information/principles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1324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learn the words?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680520" cy="542238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Learn the meaning and use of the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headwords 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Learn the word family and make you own sentence </a:t>
            </a:r>
          </a:p>
          <a:p>
            <a:pPr marL="0" indent="0">
              <a:buNone/>
            </a:pPr>
            <a:r>
              <a:rPr lang="en-US" altLang="zh-CN" dirty="0" smtClean="0"/>
              <a:t>Choose one word from the word family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Explain the word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Synonyms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Make a sentence</a:t>
            </a:r>
          </a:p>
          <a:p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00" y="1099937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2576" y="3995678"/>
            <a:ext cx="1620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1.1 area</a:t>
            </a:r>
          </a:p>
          <a:p>
            <a:r>
              <a:rPr lang="en-US" altLang="zh-CN" dirty="0" smtClean="0"/>
              <a:t>1.2 available</a:t>
            </a:r>
          </a:p>
          <a:p>
            <a:r>
              <a:rPr lang="en-US" altLang="zh-CN" dirty="0" smtClean="0"/>
              <a:t>1.3 concept</a:t>
            </a:r>
          </a:p>
          <a:p>
            <a:r>
              <a:rPr lang="en-US" altLang="zh-CN" dirty="0" smtClean="0"/>
              <a:t>1.4 consist</a:t>
            </a:r>
          </a:p>
          <a:p>
            <a:r>
              <a:rPr lang="en-US" altLang="zh-CN" dirty="0" smtClean="0"/>
              <a:t>1.5 benefit</a:t>
            </a:r>
          </a:p>
          <a:p>
            <a:r>
              <a:rPr lang="en-US" altLang="zh-CN" dirty="0" smtClean="0"/>
              <a:t>1.6 authority</a:t>
            </a:r>
          </a:p>
          <a:p>
            <a:r>
              <a:rPr lang="en-US" altLang="zh-CN" dirty="0" smtClean="0"/>
              <a:t>1.7 approach</a:t>
            </a:r>
          </a:p>
          <a:p>
            <a:r>
              <a:rPr lang="en-US" altLang="zh-CN" dirty="0" smtClean="0"/>
              <a:t>1.8 assess</a:t>
            </a:r>
          </a:p>
          <a:p>
            <a:r>
              <a:rPr lang="en-US" altLang="zh-CN" dirty="0" smtClean="0"/>
              <a:t>1.9 </a:t>
            </a:r>
            <a:r>
              <a:rPr lang="en-US" altLang="zh-CN" dirty="0" err="1" smtClean="0"/>
              <a:t>analyse</a:t>
            </a:r>
            <a:endParaRPr lang="en-US" altLang="zh-CN" dirty="0" smtClean="0"/>
          </a:p>
          <a:p>
            <a:r>
              <a:rPr lang="en-US" altLang="zh-CN" dirty="0" smtClean="0"/>
              <a:t>1.10 assume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6173" y="4001791"/>
            <a:ext cx="1872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2.1 benefits</a:t>
            </a:r>
          </a:p>
          <a:p>
            <a:r>
              <a:rPr lang="en-US" altLang="zh-CN" dirty="0" smtClean="0"/>
              <a:t>2.2 analyzed</a:t>
            </a:r>
          </a:p>
          <a:p>
            <a:r>
              <a:rPr lang="en-US" altLang="zh-CN" dirty="0" smtClean="0"/>
              <a:t>2.3 concept</a:t>
            </a:r>
          </a:p>
          <a:p>
            <a:r>
              <a:rPr lang="en-US" altLang="zh-CN" dirty="0" smtClean="0"/>
              <a:t>2.4 areas</a:t>
            </a:r>
          </a:p>
          <a:p>
            <a:r>
              <a:rPr lang="en-US" altLang="zh-CN" dirty="0" smtClean="0"/>
              <a:t>2.5 available</a:t>
            </a:r>
          </a:p>
          <a:p>
            <a:r>
              <a:rPr lang="en-US" altLang="zh-CN" dirty="0" smtClean="0"/>
              <a:t>2.6 approaching</a:t>
            </a:r>
          </a:p>
          <a:p>
            <a:r>
              <a:rPr lang="en-US" altLang="zh-CN" dirty="0" smtClean="0"/>
              <a:t>2.7 assumed</a:t>
            </a:r>
          </a:p>
          <a:p>
            <a:r>
              <a:rPr lang="en-US" altLang="zh-CN" dirty="0" smtClean="0"/>
              <a:t>2.8 authority</a:t>
            </a:r>
          </a:p>
          <a:p>
            <a:r>
              <a:rPr lang="en-US" altLang="zh-CN" dirty="0" smtClean="0"/>
              <a:t>2.9 consists</a:t>
            </a:r>
          </a:p>
          <a:p>
            <a:r>
              <a:rPr lang="en-US" altLang="zh-CN" dirty="0" smtClean="0"/>
              <a:t>2.10 assessing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0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learn the words? </a:t>
            </a:r>
            <a:endParaRPr lang="zh-CN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4304"/>
              </p:ext>
            </p:extLst>
          </p:nvPr>
        </p:nvGraphicFramePr>
        <p:xfrm>
          <a:off x="35497" y="1196752"/>
          <a:ext cx="8064895" cy="519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296"/>
                <a:gridCol w="2234139"/>
                <a:gridCol w="2344260"/>
                <a:gridCol w="1800200"/>
              </a:tblGrid>
              <a:tr h="2088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effectLst/>
                        </a:rPr>
                        <a:t>analyse</a:t>
                      </a:r>
                      <a:r>
                        <a:rPr lang="en-US" altLang="zh-CN" sz="2000" kern="100" dirty="0" smtClean="0">
                          <a:effectLst/>
                        </a:rPr>
                        <a:t>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effectLst/>
                        </a:rPr>
                        <a:t>analyser</a:t>
                      </a:r>
                      <a:r>
                        <a:rPr lang="en-US" altLang="zh-CN" sz="2000" kern="100" dirty="0" smtClean="0">
                          <a:effectLst/>
                        </a:rPr>
                        <a:t>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analysis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analyst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analytic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analytical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analyze </a:t>
                      </a:r>
                      <a:endParaRPr lang="zh-CN" altLang="zh-CN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approach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approachable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approached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approaches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approaching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0" dirty="0" smtClean="0">
                          <a:effectLst/>
                        </a:rPr>
                        <a:t>unapproachable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concept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conception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conceptual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effectLst/>
                        </a:rPr>
                        <a:t>conceptualisation</a:t>
                      </a:r>
                      <a:r>
                        <a:rPr lang="en-US" altLang="zh-CN" sz="2000" kern="100" dirty="0" smtClean="0">
                          <a:effectLst/>
                        </a:rPr>
                        <a:t>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effectLst/>
                        </a:rPr>
                        <a:t>conceptualise</a:t>
                      </a:r>
                      <a:r>
                        <a:rPr lang="en-US" altLang="zh-CN" sz="2000" kern="100" dirty="0" smtClean="0">
                          <a:effectLst/>
                        </a:rPr>
                        <a:t> </a:t>
                      </a:r>
                      <a:endParaRPr lang="zh-CN" altLang="zh-CN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consist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consistency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consistent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inconsistency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inconsistent</a:t>
                      </a:r>
                      <a:endParaRPr lang="zh-CN" altLang="zh-CN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481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authority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authoritative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authorities</a:t>
                      </a:r>
                      <a:endParaRPr lang="zh-CN" altLang="zh-CN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assess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assessable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assessment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reassess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reassessment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endParaRPr lang="zh-CN" alt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assume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assumption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assumptions</a:t>
                      </a:r>
                      <a:endParaRPr lang="zh-CN" altLang="zh-CN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available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availability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unavailable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endParaRPr lang="zh-CN" altLang="en-US" sz="2000" dirty="0"/>
                    </a:p>
                  </a:txBody>
                  <a:tcPr/>
                </a:tc>
              </a:tr>
              <a:tr h="13348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benefit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beneficial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beneficiary </a:t>
                      </a:r>
                      <a:endParaRPr lang="zh-CN" altLang="zh-CN" sz="2000" kern="100" dirty="0" smtClean="0">
                        <a:effectLst/>
                      </a:endParaRPr>
                    </a:p>
                    <a:p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4846320"/>
          </a:xfrm>
        </p:spPr>
        <p:txBody>
          <a:bodyPr/>
          <a:lstStyle/>
          <a:p>
            <a:r>
              <a:rPr lang="en-US" altLang="zh-CN" dirty="0" smtClean="0"/>
              <a:t>Use one of the words to talk about the picture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Use the words? </a:t>
            </a:r>
            <a:endParaRPr lang="zh-CN" altLang="en-US" dirty="0"/>
          </a:p>
        </p:txBody>
      </p:sp>
      <p:sp>
        <p:nvSpPr>
          <p:cNvPr id="6" name="AutoShape 2" descr="https://wx.qq.com/cgi-bin/mmwebwx-bin/webwxgetmsgimg?&amp;MsgID=8548538869214640755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183684" cy="34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9412" y="624010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https://people.howstuffworks.com/culture-traditions/holidays-other/thanksgiving.htm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2829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4846320"/>
          </a:xfrm>
        </p:spPr>
        <p:txBody>
          <a:bodyPr/>
          <a:lstStyle/>
          <a:p>
            <a:r>
              <a:rPr lang="en-US" altLang="zh-CN" dirty="0" smtClean="0"/>
              <a:t>Use one of the words to talk about the picture</a:t>
            </a:r>
            <a:endParaRPr lang="zh-CN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239000" cy="1143000"/>
          </a:xfrm>
        </p:spPr>
        <p:txBody>
          <a:bodyPr/>
          <a:lstStyle/>
          <a:p>
            <a:r>
              <a:rPr lang="en-US" altLang="zh-CN" dirty="0" smtClean="0"/>
              <a:t>How to Use the words? </a:t>
            </a:r>
            <a:endParaRPr lang="zh-CN" altLang="en-US" dirty="0"/>
          </a:p>
        </p:txBody>
      </p:sp>
      <p:sp>
        <p:nvSpPr>
          <p:cNvPr id="6" name="AutoShape 2" descr="https://wx.qq.com/cgi-bin/mmwebwx-bin/webwxgetmsgimg?&amp;MsgID=8548538869214640755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429412" y="624010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http://www.reshareable.tv/funny-dog-photos-will-inspire-hit-gym.html</a:t>
            </a:r>
            <a:endParaRPr lang="zh-CN" altLang="zh-CN" sz="1400" dirty="0"/>
          </a:p>
        </p:txBody>
      </p:sp>
      <p:sp>
        <p:nvSpPr>
          <p:cNvPr id="2" name="AutoShape 2" descr="https://wx.qq.com/cgi-bin/mmwebwx-bin/webwxgetmsgimg?&amp;MsgID=4902076849004919994&amp;skey=%40crypt_fc82ffd7_43d6dfbd15eb62f598f1a3e9b06928d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608512" cy="41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371</TotalTime>
  <Words>526</Words>
  <Application>Microsoft Office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Academic word list</vt:lpstr>
      <vt:lpstr>Form a study group</vt:lpstr>
      <vt:lpstr>What is Academic word list</vt:lpstr>
      <vt:lpstr>What is Academic word list</vt:lpstr>
      <vt:lpstr>What is Academic word list</vt:lpstr>
      <vt:lpstr>How to learn the words? </vt:lpstr>
      <vt:lpstr>How to learn the words? </vt:lpstr>
      <vt:lpstr>How to Use the words? </vt:lpstr>
      <vt:lpstr>How to Use the words? </vt:lpstr>
      <vt:lpstr>How to Use the words? </vt:lpstr>
      <vt:lpstr>How to Use the words? </vt:lpstr>
      <vt:lpstr>How to Use the words? </vt:lpstr>
      <vt:lpstr>How to learn the words? </vt:lpstr>
      <vt:lpstr>How to Use the words? </vt:lpstr>
      <vt:lpstr>Resources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word list</dc:title>
  <dc:creator>Windows 用户</dc:creator>
  <cp:lastModifiedBy>Windows 用户</cp:lastModifiedBy>
  <cp:revision>30</cp:revision>
  <cp:lastPrinted>2019-11-28T02:47:18Z</cp:lastPrinted>
  <dcterms:created xsi:type="dcterms:W3CDTF">2019-11-27T02:41:07Z</dcterms:created>
  <dcterms:modified xsi:type="dcterms:W3CDTF">2019-11-28T03:39:55Z</dcterms:modified>
</cp:coreProperties>
</file>